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60" r:id="rId5"/>
    <p:sldMasterId id="2147483648" r:id="rId6"/>
    <p:sldMasterId id="2147483674" r:id="rId7"/>
  </p:sldMasterIdLst>
  <p:notesMasterIdLst>
    <p:notesMasterId r:id="rId47"/>
  </p:notesMasterIdLst>
  <p:handoutMasterIdLst>
    <p:handoutMasterId r:id="rId48"/>
  </p:handoutMasterIdLst>
  <p:sldIdLst>
    <p:sldId id="256" r:id="rId8"/>
    <p:sldId id="259" r:id="rId9"/>
    <p:sldId id="340" r:id="rId10"/>
    <p:sldId id="348" r:id="rId11"/>
    <p:sldId id="384" r:id="rId12"/>
    <p:sldId id="350" r:id="rId13"/>
    <p:sldId id="351" r:id="rId14"/>
    <p:sldId id="352" r:id="rId15"/>
    <p:sldId id="386" r:id="rId16"/>
    <p:sldId id="361" r:id="rId17"/>
    <p:sldId id="382" r:id="rId18"/>
    <p:sldId id="353" r:id="rId19"/>
    <p:sldId id="354" r:id="rId20"/>
    <p:sldId id="355" r:id="rId21"/>
    <p:sldId id="356" r:id="rId22"/>
    <p:sldId id="358" r:id="rId23"/>
    <p:sldId id="359" r:id="rId24"/>
    <p:sldId id="360" r:id="rId25"/>
    <p:sldId id="373" r:id="rId26"/>
    <p:sldId id="388" r:id="rId27"/>
    <p:sldId id="389" r:id="rId28"/>
    <p:sldId id="390" r:id="rId29"/>
    <p:sldId id="391" r:id="rId30"/>
    <p:sldId id="392" r:id="rId31"/>
    <p:sldId id="393" r:id="rId32"/>
    <p:sldId id="364" r:id="rId33"/>
    <p:sldId id="369" r:id="rId34"/>
    <p:sldId id="395" r:id="rId35"/>
    <p:sldId id="396" r:id="rId36"/>
    <p:sldId id="397" r:id="rId37"/>
    <p:sldId id="398" r:id="rId38"/>
    <p:sldId id="399" r:id="rId39"/>
    <p:sldId id="380" r:id="rId40"/>
    <p:sldId id="277" r:id="rId41"/>
    <p:sldId id="344" r:id="rId42"/>
    <p:sldId id="313" r:id="rId43"/>
    <p:sldId id="385" r:id="rId44"/>
    <p:sldId id="394" r:id="rId45"/>
    <p:sldId id="400" r:id="rId46"/>
  </p:sldIdLst>
  <p:sldSz cx="9144000" cy="5143500" type="screen16x9"/>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11">
          <p15:clr>
            <a:srgbClr val="A4A3A4"/>
          </p15:clr>
        </p15:guide>
        <p15:guide id="4"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B6A"/>
    <a:srgbClr val="553278"/>
    <a:srgbClr val="646569"/>
    <a:srgbClr val="878CB4"/>
    <a:srgbClr val="002D73"/>
    <a:srgbClr val="007681"/>
    <a:srgbClr val="1F3261"/>
    <a:srgbClr val="458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39" autoAdjust="0"/>
    <p:restoredTop sz="73094" autoAdjust="0"/>
  </p:normalViewPr>
  <p:slideViewPr>
    <p:cSldViewPr>
      <p:cViewPr varScale="1">
        <p:scale>
          <a:sx n="88" d="100"/>
          <a:sy n="88" d="100"/>
        </p:scale>
        <p:origin x="-1350" y="-10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2" d="100"/>
          <a:sy n="72" d="100"/>
        </p:scale>
        <p:origin x="3568" y="216"/>
      </p:cViewPr>
      <p:guideLst>
        <p:guide orient="horz" pos="2880"/>
        <p:guide orient="horz" pos="2911"/>
        <p:guide pos="2160"/>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6"/>
          </a:xfrm>
          <a:prstGeom prst="rect">
            <a:avLst/>
          </a:prstGeom>
        </p:spPr>
        <p:txBody>
          <a:bodyPr vert="horz" lIns="92534" tIns="46268" rIns="92534" bIns="46268"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3646"/>
          </a:xfrm>
          <a:prstGeom prst="rect">
            <a:avLst/>
          </a:prstGeom>
        </p:spPr>
        <p:txBody>
          <a:bodyPr vert="horz" lIns="92534" tIns="46268" rIns="92534" bIns="46268" rtlCol="0"/>
          <a:lstStyle>
            <a:lvl1pPr algn="r">
              <a:defRPr sz="1200"/>
            </a:lvl1pPr>
          </a:lstStyle>
          <a:p>
            <a:fld id="{3D111CE6-E01B-4B16-9FC9-386DAA6E82EC}" type="datetimeFigureOut">
              <a:rPr lang="en-US" smtClean="0"/>
              <a:pPr/>
              <a:t>5/17/2016</a:t>
            </a:fld>
            <a:endParaRPr lang="en-US"/>
          </a:p>
        </p:txBody>
      </p:sp>
      <p:sp>
        <p:nvSpPr>
          <p:cNvPr id="4" name="Footer Placeholder 3"/>
          <p:cNvSpPr>
            <a:spLocks noGrp="1"/>
          </p:cNvSpPr>
          <p:nvPr>
            <p:ph type="ftr" sz="quarter" idx="2"/>
          </p:nvPr>
        </p:nvSpPr>
        <p:spPr>
          <a:xfrm>
            <a:off x="0" y="8777193"/>
            <a:ext cx="3013763" cy="463645"/>
          </a:xfrm>
          <a:prstGeom prst="rect">
            <a:avLst/>
          </a:prstGeom>
        </p:spPr>
        <p:txBody>
          <a:bodyPr vert="horz" lIns="92534" tIns="46268" rIns="92534" bIns="46268"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777193"/>
            <a:ext cx="3013763" cy="463645"/>
          </a:xfrm>
          <a:prstGeom prst="rect">
            <a:avLst/>
          </a:prstGeom>
        </p:spPr>
        <p:txBody>
          <a:bodyPr vert="horz" lIns="92534" tIns="46268" rIns="92534" bIns="46268" rtlCol="0" anchor="b"/>
          <a:lstStyle>
            <a:lvl1pPr algn="r">
              <a:defRPr sz="1200"/>
            </a:lvl1pPr>
          </a:lstStyle>
          <a:p>
            <a:fld id="{CC47B35F-EEBB-4B51-9C7F-012E78CB0FD3}" type="slidenum">
              <a:rPr lang="en-US" smtClean="0"/>
              <a:pPr/>
              <a:t>‹#›</a:t>
            </a:fld>
            <a:endParaRPr lang="en-US"/>
          </a:p>
        </p:txBody>
      </p:sp>
    </p:spTree>
    <p:extLst>
      <p:ext uri="{BB962C8B-B14F-4D97-AF65-F5344CB8AC3E}">
        <p14:creationId xmlns:p14="http://schemas.microsoft.com/office/powerpoint/2010/main" val="4009186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34" tIns="46268" rIns="92534" bIns="46268" rtlCol="0"/>
          <a:lstStyle>
            <a:lvl1pPr algn="l">
              <a:defRPr sz="1200"/>
            </a:lvl1pPr>
          </a:lstStyle>
          <a:p>
            <a:endParaRPr lang="en-US"/>
          </a:p>
        </p:txBody>
      </p:sp>
      <p:sp>
        <p:nvSpPr>
          <p:cNvPr id="3" name="Date Placeholder 2"/>
          <p:cNvSpPr>
            <a:spLocks noGrp="1"/>
          </p:cNvSpPr>
          <p:nvPr>
            <p:ph type="dt" idx="1"/>
          </p:nvPr>
        </p:nvSpPr>
        <p:spPr>
          <a:xfrm>
            <a:off x="3939466" y="0"/>
            <a:ext cx="3013763" cy="462042"/>
          </a:xfrm>
          <a:prstGeom prst="rect">
            <a:avLst/>
          </a:prstGeom>
        </p:spPr>
        <p:txBody>
          <a:bodyPr vert="horz" lIns="92534" tIns="46268" rIns="92534" bIns="46268" rtlCol="0"/>
          <a:lstStyle>
            <a:lvl1pPr algn="r">
              <a:defRPr sz="1200"/>
            </a:lvl1pPr>
          </a:lstStyle>
          <a:p>
            <a:fld id="{CF2C164A-7038-42D0-953C-2EB4816D4C81}" type="datetimeFigureOut">
              <a:rPr lang="en-US" smtClean="0"/>
              <a:pPr/>
              <a:t>5/17/2016</a:t>
            </a:fld>
            <a:endParaRPr lang="en-US"/>
          </a:p>
        </p:txBody>
      </p:sp>
      <p:sp>
        <p:nvSpPr>
          <p:cNvPr id="4" name="Slide Image Placeholder 3"/>
          <p:cNvSpPr>
            <a:spLocks noGrp="1" noRot="1" noChangeAspect="1"/>
          </p:cNvSpPr>
          <p:nvPr>
            <p:ph type="sldImg" idx="2"/>
          </p:nvPr>
        </p:nvSpPr>
        <p:spPr>
          <a:xfrm>
            <a:off x="398463" y="692150"/>
            <a:ext cx="6157912" cy="3465513"/>
          </a:xfrm>
          <a:prstGeom prst="rect">
            <a:avLst/>
          </a:prstGeom>
          <a:noFill/>
          <a:ln w="12700">
            <a:solidFill>
              <a:prstClr val="black"/>
            </a:solidFill>
          </a:ln>
        </p:spPr>
        <p:txBody>
          <a:bodyPr vert="horz" lIns="92534" tIns="46268" rIns="92534" bIns="46268" rtlCol="0" anchor="ctr"/>
          <a:lstStyle/>
          <a:p>
            <a:endParaRPr lang="en-US"/>
          </a:p>
        </p:txBody>
      </p:sp>
      <p:sp>
        <p:nvSpPr>
          <p:cNvPr id="6" name="Footer Placeholder 5"/>
          <p:cNvSpPr>
            <a:spLocks noGrp="1"/>
          </p:cNvSpPr>
          <p:nvPr>
            <p:ph type="ftr" sz="quarter" idx="4"/>
          </p:nvPr>
        </p:nvSpPr>
        <p:spPr>
          <a:xfrm>
            <a:off x="0" y="8777193"/>
            <a:ext cx="3013763" cy="462042"/>
          </a:xfrm>
          <a:prstGeom prst="rect">
            <a:avLst/>
          </a:prstGeom>
        </p:spPr>
        <p:txBody>
          <a:bodyPr vert="horz" lIns="92534" tIns="46268" rIns="92534" bIns="46268"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3"/>
            <a:ext cx="3013763" cy="462042"/>
          </a:xfrm>
          <a:prstGeom prst="rect">
            <a:avLst/>
          </a:prstGeom>
        </p:spPr>
        <p:txBody>
          <a:bodyPr vert="horz" lIns="92534" tIns="46268" rIns="92534" bIns="46268" rtlCol="0" anchor="b"/>
          <a:lstStyle>
            <a:lvl1pPr algn="r">
              <a:defRPr sz="1200"/>
            </a:lvl1pPr>
          </a:lstStyle>
          <a:p>
            <a:fld id="{F6DA9C80-B631-4EC4-8253-F63CFD0157DF}" type="slidenum">
              <a:rPr lang="en-US" smtClean="0"/>
              <a:pPr/>
              <a:t>‹#›</a:t>
            </a:fld>
            <a:endParaRPr lang="en-US"/>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ncbi.nlm.nih.gov/books/NBK207192/"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cbi.nlm.nih.gov/books/NBK207192/"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ncbi.nlm.nih.gov/books/NBK207192/#section1.s33"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www.ncbi.nlm.nih.gov/books/NBK207192/"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ncbi.nlm.nih.gov/books/NBK207192/"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447153"/>
            <a:ext cx="5563870" cy="3638580"/>
          </a:xfrm>
          <a:prstGeom prst="rect">
            <a:avLst/>
          </a:prstGeom>
        </p:spPr>
        <p:txBody>
          <a:bodyPr lIns="92534" tIns="46268" rIns="92534" bIns="46268"/>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Providing a comprehensive literature review on trauma, traumatic stress, trauma-informed care (TIC), and trauma-related interventions is a daunting task when considering the quantity and prolific production of research in this area in the past 20 years. </a:t>
            </a:r>
          </a:p>
          <a:p>
            <a:endParaRPr lang="en-US" dirty="0" smtClean="0"/>
          </a:p>
          <a:p>
            <a:r>
              <a:rPr lang="en-US" dirty="0" smtClean="0"/>
              <a:t>But not much written</a:t>
            </a:r>
            <a:r>
              <a:rPr lang="en-US" baseline="0" dirty="0" smtClean="0"/>
              <a:t> about African Immigrant experience </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1</a:t>
            </a:fld>
            <a:endParaRPr lang="en-US"/>
          </a:p>
        </p:txBody>
      </p:sp>
    </p:spTree>
    <p:extLst>
      <p:ext uri="{BB962C8B-B14F-4D97-AF65-F5344CB8AC3E}">
        <p14:creationId xmlns:p14="http://schemas.microsoft.com/office/powerpoint/2010/main" val="29352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389398"/>
            <a:ext cx="5563870" cy="4158377"/>
          </a:xfrm>
          <a:prstGeom prst="rect">
            <a:avLst/>
          </a:prstGeom>
        </p:spPr>
        <p:txBody>
          <a:bodyPr lIns="92534" tIns="46268" rIns="92534" bIns="46268"/>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pPr/>
              <a:t>10</a:t>
            </a:fld>
            <a:endParaRPr lang="en-US"/>
          </a:p>
        </p:txBody>
      </p:sp>
    </p:spTree>
    <p:extLst>
      <p:ext uri="{BB962C8B-B14F-4D97-AF65-F5344CB8AC3E}">
        <p14:creationId xmlns:p14="http://schemas.microsoft.com/office/powerpoint/2010/main" val="1668599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389398"/>
            <a:ext cx="5563870" cy="4158377"/>
          </a:xfrm>
          <a:prstGeom prst="rect">
            <a:avLst/>
          </a:prstGeom>
        </p:spPr>
        <p:txBody>
          <a:bodyPr lIns="92546" tIns="46273" rIns="92546" bIns="46273"/>
          <a:lstStyle/>
          <a:p>
            <a:r>
              <a:rPr lang="en-US" baseline="0" dirty="0" smtClean="0"/>
              <a:t>And, we know that IPV is widespread</a:t>
            </a:r>
          </a:p>
          <a:p>
            <a:endParaRPr lang="en-US" baseline="0" dirty="0" smtClean="0"/>
          </a:p>
          <a:p>
            <a:pPr marL="176266" indent="-176266">
              <a:buFont typeface="Arial"/>
              <a:buChar char="•"/>
            </a:pPr>
            <a:r>
              <a:rPr lang="en-US" dirty="0" smtClean="0"/>
              <a:t>In</a:t>
            </a:r>
            <a:r>
              <a:rPr lang="en-US" baseline="0" dirty="0" smtClean="0"/>
              <a:t> a new report released in May 2013 by the WHO, they highlight that</a:t>
            </a:r>
            <a:r>
              <a:rPr lang="en-US" dirty="0" smtClean="0"/>
              <a:t> violence against women as a “global health problem of epidemic proportions” </a:t>
            </a:r>
          </a:p>
          <a:p>
            <a:pPr marL="176266" indent="-176266">
              <a:buFont typeface="Arial"/>
              <a:buChar char="•"/>
            </a:pPr>
            <a:r>
              <a:rPr lang="en-US" dirty="0" smtClean="0"/>
              <a:t>The report estimates that 35% of all women will</a:t>
            </a:r>
            <a:r>
              <a:rPr lang="en-US" baseline="0" dirty="0" smtClean="0"/>
              <a:t> experience either intimate partner or non-partner violence. </a:t>
            </a:r>
          </a:p>
          <a:p>
            <a:pPr marL="176266" indent="-176266">
              <a:buFont typeface="Arial"/>
              <a:buChar char="•"/>
            </a:pPr>
            <a:r>
              <a:rPr lang="en-US" baseline="0" dirty="0" smtClean="0"/>
              <a:t>The study finds that intimate partner violence makes up 30% of violence against women worldwide</a:t>
            </a:r>
          </a:p>
          <a:p>
            <a:pPr marL="176266" indent="-176266">
              <a:buFont typeface="Arial"/>
              <a:buChar char="•"/>
            </a:pPr>
            <a:endParaRPr lang="en-US" baseline="0" dirty="0" smtClean="0"/>
          </a:p>
          <a:p>
            <a:pPr marL="176266" indent="-176266"/>
            <a:r>
              <a:rPr lang="en-US" baseline="0" dirty="0" smtClean="0"/>
              <a:t>Graph</a:t>
            </a:r>
          </a:p>
          <a:p>
            <a:pPr marL="176266" indent="-176266"/>
            <a:r>
              <a:rPr lang="en-US" baseline="0" dirty="0" smtClean="0"/>
              <a:t>-The highest reports are in South East Asia (37.7%), Eastern Mediterranean (37%: Egypt, Iran, Iraq, Palestine); Africa (36.6%) for IPV</a:t>
            </a:r>
          </a:p>
          <a:p>
            <a:pPr marL="176266" indent="-176266">
              <a:buFontTx/>
              <a:buChar char="-"/>
            </a:pPr>
            <a:r>
              <a:rPr lang="en-US" baseline="0" dirty="0" smtClean="0"/>
              <a:t>However, when combine intimate partner violence and non-partner sexual violence, </a:t>
            </a:r>
            <a:r>
              <a:rPr lang="en-US" dirty="0" smtClean="0"/>
              <a:t>Africa was the highest at 45.6%; South-East Asia at 40.%</a:t>
            </a:r>
          </a:p>
          <a:p>
            <a:pPr marL="176266" indent="-176266">
              <a:buFontTx/>
              <a:buChar char="-"/>
            </a:pPr>
            <a:r>
              <a:rPr lang="en-US" baseline="0" dirty="0" smtClean="0"/>
              <a:t>1 out of 2 women above age 15 has suffered violence </a:t>
            </a:r>
          </a:p>
          <a:p>
            <a:pPr marL="176266" indent="-176266"/>
            <a:endParaRPr lang="en-US" baseline="0" dirty="0" smtClean="0"/>
          </a:p>
          <a:p>
            <a:pPr marL="176266" indent="-176266" defTabSz="470044">
              <a:defRPr/>
            </a:pPr>
            <a:r>
              <a:rPr lang="en-US" dirty="0" smtClean="0"/>
              <a:t>[WHO African Counties:</a:t>
            </a:r>
            <a:r>
              <a:rPr lang="en-US" baseline="0" dirty="0" smtClean="0"/>
              <a:t> Botswana, Cameroon, Democratic Republic of Congo, Ethiopia, Kenya, Lesotho, Liberia, Malawi, Mozambique, Namibia, Rwanda, South Africa, Swaziland, Uganda, United Republic of Tanzania, Zambia, Zimbabwe]</a:t>
            </a:r>
          </a:p>
          <a:p>
            <a:pPr marL="173499" indent="-173499"/>
            <a:endParaRPr lang="en-US" baseline="0" dirty="0" smtClean="0"/>
          </a:p>
          <a:p>
            <a:pPr marL="173499" indent="-173499"/>
            <a:endParaRPr lang="en-US" baseline="0" dirty="0" smtClean="0"/>
          </a:p>
        </p:txBody>
      </p:sp>
      <p:sp>
        <p:nvSpPr>
          <p:cNvPr id="4" name="Slide Number Placeholder 3"/>
          <p:cNvSpPr>
            <a:spLocks noGrp="1"/>
          </p:cNvSpPr>
          <p:nvPr>
            <p:ph type="sldNum" sz="quarter" idx="10"/>
          </p:nvPr>
        </p:nvSpPr>
        <p:spPr/>
        <p:txBody>
          <a:bodyPr/>
          <a:lstStyle/>
          <a:p>
            <a:fld id="{788A3ABE-049D-3F49-9C26-513C8179C563}" type="slidenum">
              <a:rPr lang="en-US" smtClean="0"/>
              <a:pPr/>
              <a:t>11</a:t>
            </a:fld>
            <a:endParaRPr lang="en-US"/>
          </a:p>
        </p:txBody>
      </p:sp>
    </p:spTree>
    <p:extLst>
      <p:ext uri="{BB962C8B-B14F-4D97-AF65-F5344CB8AC3E}">
        <p14:creationId xmlns:p14="http://schemas.microsoft.com/office/powerpoint/2010/main" val="371154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389398"/>
            <a:ext cx="5563870" cy="4158377"/>
          </a:xfrm>
          <a:prstGeom prst="rect">
            <a:avLst/>
          </a:prstGeom>
        </p:spPr>
        <p:txBody>
          <a:bodyPr lIns="92534" tIns="46268" rIns="92534" bIns="46268">
            <a:normAutofit fontScale="77500" lnSpcReduction="20000"/>
          </a:bodyPr>
          <a:lstStyle/>
          <a:p>
            <a:pPr marL="173503" indent="-173503">
              <a:buFont typeface="Arial"/>
              <a:buChar char="•"/>
            </a:pPr>
            <a:r>
              <a:rPr lang="en-US" dirty="0" smtClean="0"/>
              <a:t>But what about in</a:t>
            </a:r>
            <a:r>
              <a:rPr lang="en-US" baseline="0" dirty="0" smtClean="0"/>
              <a:t> the United States?</a:t>
            </a:r>
          </a:p>
          <a:p>
            <a:pPr marL="173503" indent="-173503">
              <a:buFont typeface="Arial"/>
              <a:buChar char="•"/>
            </a:pPr>
            <a:r>
              <a:rPr lang="en-US" baseline="0" dirty="0" smtClean="0"/>
              <a:t>Highest rates were Black/African American and American Indian </a:t>
            </a:r>
          </a:p>
          <a:p>
            <a:pPr marL="173503" indent="-173503">
              <a:buFont typeface="Arial"/>
              <a:buChar char="•"/>
            </a:pPr>
            <a:r>
              <a:rPr lang="en-US" baseline="0" dirty="0" smtClean="0"/>
              <a:t>(variations in how they defined IPV)</a:t>
            </a:r>
          </a:p>
          <a:p>
            <a:pPr marL="173503" indent="-173503">
              <a:buFont typeface="Arial"/>
              <a:buChar char="•"/>
            </a:pPr>
            <a:endParaRPr lang="en-US" baseline="0" dirty="0" smtClean="0"/>
          </a:p>
          <a:p>
            <a:pPr marL="173503" indent="-173503">
              <a:buFont typeface="Arial"/>
              <a:buChar char="•"/>
            </a:pPr>
            <a:endParaRPr lang="en-US" dirty="0" smtClean="0"/>
          </a:p>
          <a:p>
            <a:pPr marL="173503" indent="-173503">
              <a:buFont typeface="Arial"/>
              <a:buChar char="•"/>
            </a:pPr>
            <a:endParaRPr lang="en-US" dirty="0" smtClean="0"/>
          </a:p>
          <a:p>
            <a:pPr marL="173503" indent="-173503">
              <a:buFont typeface="Arial"/>
              <a:buChar char="•"/>
            </a:pPr>
            <a:r>
              <a:rPr lang="en-US" dirty="0" smtClean="0"/>
              <a:t>CPES </a:t>
            </a:r>
            <a:r>
              <a:rPr lang="en-US" dirty="0" smtClean="0"/>
              <a:t>only examines physical violence, while NVAWS includes physical, sexual, and stalking victimization</a:t>
            </a:r>
            <a:r>
              <a:rPr lang="en-US" baseline="0" dirty="0" smtClean="0"/>
              <a:t> by an intimate </a:t>
            </a:r>
            <a:r>
              <a:rPr lang="en-US" baseline="0" dirty="0" smtClean="0"/>
              <a:t>partner</a:t>
            </a:r>
            <a:endParaRPr lang="en-US" baseline="0" dirty="0" smtClean="0"/>
          </a:p>
          <a:p>
            <a:endParaRPr lang="en-US" baseline="0" dirty="0" smtClean="0"/>
          </a:p>
          <a:p>
            <a:r>
              <a:rPr lang="en-US" baseline="0" dirty="0" smtClean="0"/>
              <a:t>Prevalence rates of IPV are not consistent across studies, ranging from 0.4% to 12%</a:t>
            </a:r>
          </a:p>
          <a:p>
            <a:pPr marL="173503" indent="-173503">
              <a:buFont typeface="Arial"/>
              <a:buChar char="•"/>
            </a:pPr>
            <a:r>
              <a:rPr lang="en-US" baseline="0" dirty="0" smtClean="0"/>
              <a:t>National Family Violence Survey (NFVS) collected first data in US ~12% (Straus &amp; </a:t>
            </a:r>
            <a:r>
              <a:rPr lang="en-US" baseline="0" dirty="0" err="1" smtClean="0"/>
              <a:t>Gelles</a:t>
            </a:r>
            <a:r>
              <a:rPr lang="en-US" baseline="0" dirty="0" smtClean="0"/>
              <a:t>, 1990)</a:t>
            </a:r>
          </a:p>
          <a:p>
            <a:pPr marL="173503" indent="-173503">
              <a:buFont typeface="Arial"/>
              <a:buChar char="•"/>
            </a:pPr>
            <a:r>
              <a:rPr lang="en-US" baseline="0" dirty="0" smtClean="0"/>
              <a:t>NVAWS, 1995-1996 reported victimization at 1.5% (</a:t>
            </a:r>
            <a:r>
              <a:rPr lang="en-US" baseline="0" dirty="0" err="1" smtClean="0"/>
              <a:t>Tjaden</a:t>
            </a:r>
            <a:r>
              <a:rPr lang="en-US" baseline="0" dirty="0" smtClean="0"/>
              <a:t> &amp; </a:t>
            </a:r>
            <a:r>
              <a:rPr lang="en-US" baseline="0" dirty="0" err="1" smtClean="0"/>
              <a:t>Thoennes</a:t>
            </a:r>
            <a:r>
              <a:rPr lang="en-US" baseline="0" dirty="0" smtClean="0"/>
              <a:t>, 2000)</a:t>
            </a:r>
          </a:p>
          <a:p>
            <a:pPr marL="173503" indent="-173503">
              <a:buFont typeface="Arial"/>
              <a:buChar char="•"/>
            </a:pPr>
            <a:r>
              <a:rPr lang="en-US" baseline="0" dirty="0" smtClean="0"/>
              <a:t>National Crime Victimization Survey (NCVS), 0.42% b/w 2001 and 2005 (Catalano, 2008)</a:t>
            </a:r>
          </a:p>
          <a:p>
            <a:pPr marL="173503" indent="-173503">
              <a:buFont typeface="Arial"/>
              <a:buChar char="•"/>
            </a:pPr>
            <a:r>
              <a:rPr lang="en-US" baseline="0" dirty="0" smtClean="0"/>
              <a:t>All these national surveys report racial differences in IPV, despite discrepancies among them</a:t>
            </a:r>
          </a:p>
          <a:p>
            <a:pPr marL="636174" lvl="1" indent="-173503">
              <a:buFont typeface="Arial"/>
              <a:buChar char="•"/>
            </a:pPr>
            <a:r>
              <a:rPr lang="en-US" baseline="0" dirty="0" smtClean="0"/>
              <a:t>NFVS showed that African and Latino Americans perpetrated IPV more than Whites, but Asians were excluded</a:t>
            </a:r>
          </a:p>
          <a:p>
            <a:pPr marL="636174" lvl="1" indent="-173503">
              <a:buFont typeface="Arial"/>
              <a:buChar char="•"/>
            </a:pPr>
            <a:r>
              <a:rPr lang="en-US" baseline="0" dirty="0" smtClean="0"/>
              <a:t>NVAWS found that Native Americans experienced more than any other group, whereas Asians and Latinos experienced less IPV</a:t>
            </a:r>
          </a:p>
          <a:p>
            <a:pPr marL="636174" lvl="1" indent="-173503">
              <a:buFont typeface="Arial"/>
              <a:buChar char="•"/>
            </a:pPr>
            <a:r>
              <a:rPr lang="en-US" baseline="0" dirty="0" smtClean="0"/>
              <a:t>NCVS found highest rates in Native Americans, but no difference b/w Latinos and non-Latinos</a:t>
            </a:r>
          </a:p>
          <a:p>
            <a:pPr marL="173503" indent="-173503">
              <a:buFont typeface="Arial"/>
              <a:buChar char="•"/>
            </a:pPr>
            <a:r>
              <a:rPr lang="en-US" baseline="0" dirty="0" smtClean="0"/>
              <a:t>3 reasons for discrepancy </a:t>
            </a:r>
            <a:r>
              <a:rPr lang="en-US" baseline="0" dirty="0" smtClean="0">
                <a:sym typeface="Wingdings"/>
              </a:rPr>
              <a:t> contexts of the survey administration, survey </a:t>
            </a:r>
            <a:r>
              <a:rPr lang="en-US" baseline="0" dirty="0" err="1" smtClean="0">
                <a:sym typeface="Wingdings"/>
              </a:rPr>
              <a:t>methodoloty</a:t>
            </a:r>
            <a:r>
              <a:rPr lang="en-US" baseline="0" dirty="0" smtClean="0">
                <a:sym typeface="Wingdings"/>
              </a:rPr>
              <a:t>, counting methods</a:t>
            </a:r>
          </a:p>
          <a:p>
            <a:pPr marL="636174" lvl="1" indent="-173503">
              <a:buFont typeface="Arial"/>
              <a:buChar char="•"/>
            </a:pPr>
            <a:r>
              <a:rPr lang="en-US" baseline="0" dirty="0" smtClean="0">
                <a:sym typeface="Wingdings"/>
              </a:rPr>
              <a:t>NCVS is administered in context of a crime; NVAWS interviewed respondents only once, NCVS interviewed </a:t>
            </a:r>
            <a:r>
              <a:rPr lang="en-US" baseline="0" dirty="0" err="1" smtClean="0">
                <a:sym typeface="Wingdings"/>
              </a:rPr>
              <a:t>eveyr</a:t>
            </a:r>
            <a:r>
              <a:rPr lang="en-US" baseline="0" dirty="0" smtClean="0">
                <a:sym typeface="Wingdings"/>
              </a:rPr>
              <a:t> 6 months for 3 years (test-retest bias)</a:t>
            </a:r>
          </a:p>
          <a:p>
            <a:pPr marL="636174" lvl="1" indent="-173503">
              <a:buFont typeface="Arial"/>
              <a:buChar char="•"/>
            </a:pPr>
            <a:endParaRPr lang="en-US" baseline="0" dirty="0" smtClean="0">
              <a:sym typeface="Wingdings"/>
            </a:endParaRPr>
          </a:p>
          <a:p>
            <a:endParaRPr lang="en-US" baseline="0" dirty="0" smtClean="0"/>
          </a:p>
          <a:p>
            <a:r>
              <a:rPr lang="en-US" baseline="0" dirty="0" smtClean="0"/>
              <a:t>National Violence Against Women Survey (NVAW) [https://</a:t>
            </a:r>
            <a:r>
              <a:rPr lang="en-US" baseline="0" dirty="0" err="1" smtClean="0"/>
              <a:t>www.ncjrs.gov</a:t>
            </a:r>
            <a:r>
              <a:rPr lang="en-US" baseline="0" dirty="0" smtClean="0"/>
              <a:t>/pdffiles1/</a:t>
            </a:r>
            <a:r>
              <a:rPr lang="en-US" baseline="0" dirty="0" err="1" smtClean="0"/>
              <a:t>nij</a:t>
            </a:r>
            <a:r>
              <a:rPr lang="en-US" baseline="0" dirty="0" smtClean="0"/>
              <a:t>/181867.pdf]</a:t>
            </a:r>
          </a:p>
          <a:p>
            <a:pPr marL="173503" indent="-173503">
              <a:buFont typeface="Arial"/>
              <a:buChar char="•"/>
            </a:pPr>
            <a:r>
              <a:rPr lang="en-US" baseline="0" dirty="0" smtClean="0"/>
              <a:t>A national telephone survey jointly sponsored by the National Institute of Justice (NIJ) and the Centers for Disease Control and Prevention (CDC)</a:t>
            </a:r>
          </a:p>
          <a:p>
            <a:pPr marL="173503" indent="-173503">
              <a:buFont typeface="Arial"/>
              <a:buChar char="•"/>
            </a:pPr>
            <a:r>
              <a:rPr lang="en-US" baseline="0" dirty="0" smtClean="0"/>
              <a:t>Conducted from November 1995 to May 1996</a:t>
            </a:r>
          </a:p>
          <a:p>
            <a:pPr marL="173503" indent="-173503">
              <a:buFont typeface="Arial"/>
              <a:buChar char="•"/>
            </a:pPr>
            <a:r>
              <a:rPr lang="en-US" baseline="0" dirty="0" smtClean="0"/>
              <a:t>Consisted of telephone interviews with a representative sample of 8000 US women and 8000 men</a:t>
            </a:r>
          </a:p>
          <a:p>
            <a:pPr marL="173503" indent="-173503">
              <a:buFont typeface="Arial"/>
              <a:buChar char="•"/>
            </a:pPr>
            <a:r>
              <a:rPr lang="en-US" baseline="0" dirty="0" smtClean="0"/>
              <a:t>Survey respondents were queried about their experiences as victims of various forms of violence, including rape, physical assault, and stalking by intimate partners</a:t>
            </a:r>
          </a:p>
          <a:p>
            <a:pPr marL="173503" indent="-173503">
              <a:buFont typeface="Arial"/>
              <a:buChar char="•"/>
            </a:pPr>
            <a:r>
              <a:rPr lang="en-US" baseline="0" dirty="0" smtClean="0"/>
              <a:t>Also asked about nature of injuries, use of medical services, and involvement with justice system </a:t>
            </a:r>
          </a:p>
          <a:p>
            <a:pPr marL="173503" indent="-173503">
              <a:buFont typeface="Arial"/>
              <a:buChar char="•"/>
            </a:pPr>
            <a:r>
              <a:rPr lang="en-US" baseline="0" dirty="0" smtClean="0"/>
              <a:t>Sample was generated through random digit dialing</a:t>
            </a:r>
          </a:p>
          <a:p>
            <a:pPr marL="173503" indent="-173503">
              <a:buFont typeface="Arial"/>
              <a:buChar char="•"/>
            </a:pPr>
            <a:endParaRPr lang="en-US" baseline="0" dirty="0" smtClean="0"/>
          </a:p>
          <a:p>
            <a:pPr marL="173503" indent="-173503">
              <a:buFont typeface="Arial"/>
              <a:buChar char="•"/>
            </a:pPr>
            <a:endParaRPr lang="en-US" baseline="0" dirty="0" smtClean="0"/>
          </a:p>
          <a:p>
            <a:r>
              <a:rPr lang="en-US" baseline="0" dirty="0" smtClean="0"/>
              <a:t>CPES</a:t>
            </a:r>
          </a:p>
          <a:p>
            <a:pPr marL="173503" indent="-173503">
              <a:buFont typeface="Arial"/>
              <a:buChar char="•"/>
            </a:pPr>
            <a:r>
              <a:rPr lang="en-US" dirty="0" smtClean="0"/>
              <a:t>N=2316 (644 whites, 62 blacks, 864 </a:t>
            </a:r>
            <a:r>
              <a:rPr lang="en-US" dirty="0" err="1" smtClean="0"/>
              <a:t>latinas</a:t>
            </a:r>
            <a:r>
              <a:rPr lang="en-US" dirty="0" smtClean="0"/>
              <a:t>, 746 </a:t>
            </a:r>
            <a:r>
              <a:rPr lang="en-US" dirty="0" err="1" smtClean="0"/>
              <a:t>asians</a:t>
            </a:r>
            <a:r>
              <a:rPr lang="en-US" dirty="0" smtClean="0"/>
              <a:t>)</a:t>
            </a:r>
          </a:p>
          <a:p>
            <a:pPr marL="173503" indent="-173503">
              <a:buFont typeface="Arial"/>
              <a:buChar char="•"/>
            </a:pPr>
            <a:r>
              <a:rPr lang="en-US" dirty="0" smtClean="0"/>
              <a:t>The number of blacks is smaller than for other race groups b/c</a:t>
            </a:r>
            <a:r>
              <a:rPr lang="en-US" baseline="0" dirty="0" smtClean="0"/>
              <a:t> IPV related variables were not included in the National Survey of American Life (Pennell et al, 2004)</a:t>
            </a:r>
            <a:endParaRPr lang="en-US" dirty="0" smtClean="0"/>
          </a:p>
          <a:p>
            <a:pPr marL="173503" indent="-173503">
              <a:buFont typeface="Arial"/>
              <a:buChar char="•"/>
            </a:pPr>
            <a:r>
              <a:rPr lang="en-US" dirty="0" smtClean="0"/>
              <a:t>Blacks were victimized the most, followed</a:t>
            </a:r>
            <a:r>
              <a:rPr lang="en-US" baseline="0" dirty="0" smtClean="0"/>
              <a:t> by whites and Latinos, Asians were victimized the least. </a:t>
            </a:r>
          </a:p>
        </p:txBody>
      </p:sp>
      <p:sp>
        <p:nvSpPr>
          <p:cNvPr id="4" name="Slide Number Placeholder 3"/>
          <p:cNvSpPr>
            <a:spLocks noGrp="1"/>
          </p:cNvSpPr>
          <p:nvPr>
            <p:ph type="sldNum" sz="quarter" idx="10"/>
          </p:nvPr>
        </p:nvSpPr>
        <p:spPr/>
        <p:txBody>
          <a:bodyPr/>
          <a:lstStyle/>
          <a:p>
            <a:fld id="{F6DA9C80-B631-4EC4-8253-F63CFD0157DF}" type="slidenum">
              <a:rPr lang="en-US" smtClean="0"/>
              <a:pPr/>
              <a:t>12</a:t>
            </a:fld>
            <a:endParaRPr lang="en-US" dirty="0"/>
          </a:p>
        </p:txBody>
      </p:sp>
    </p:spTree>
    <p:extLst>
      <p:ext uri="{BB962C8B-B14F-4D97-AF65-F5344CB8AC3E}">
        <p14:creationId xmlns:p14="http://schemas.microsoft.com/office/powerpoint/2010/main" val="809616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389398"/>
            <a:ext cx="5563870" cy="4158377"/>
          </a:xfrm>
          <a:prstGeom prst="rect">
            <a:avLst/>
          </a:prstGeom>
        </p:spPr>
        <p:txBody>
          <a:bodyPr lIns="92534" tIns="46268" rIns="92534" bIns="46268"/>
          <a:lstStyle/>
          <a:p>
            <a:pPr marL="173503" indent="-173503">
              <a:buFont typeface="Arial"/>
              <a:buChar char="•"/>
            </a:pPr>
            <a:r>
              <a:rPr lang="en-US" dirty="0" smtClean="0"/>
              <a:t>Studies have found significant differences in rates and types of victimization experiences by women from different racial</a:t>
            </a:r>
            <a:r>
              <a:rPr lang="en-US" baseline="0" dirty="0" smtClean="0"/>
              <a:t> backgrounds</a:t>
            </a:r>
          </a:p>
          <a:p>
            <a:pPr marL="173503" indent="-173503">
              <a:buFont typeface="Arial"/>
              <a:buChar char="•"/>
            </a:pPr>
            <a:r>
              <a:rPr lang="en-US" baseline="0" dirty="0" smtClean="0"/>
              <a:t>Most differences between racial categories can be accounted for by socioeconomic status and demographic factors, like a woman’s age, income, marital status, and education</a:t>
            </a:r>
          </a:p>
          <a:p>
            <a:pPr marL="636174" lvl="1" indent="-173503" defTabSz="908091">
              <a:buFont typeface="Arial"/>
              <a:buChar char="•"/>
            </a:pPr>
            <a:r>
              <a:rPr lang="en-US" baseline="0" dirty="0" smtClean="0"/>
              <a:t>Race was not a significant predictor of perpetration, when controlling for other variables</a:t>
            </a:r>
          </a:p>
          <a:p>
            <a:pPr marL="636174" lvl="1" indent="-173503">
              <a:buFont typeface="Arial"/>
              <a:buChar char="•"/>
            </a:pPr>
            <a:r>
              <a:rPr lang="en-US" baseline="0" dirty="0" smtClean="0"/>
              <a:t>Those who perceived themselves as financially secure were less likely to be victimized than those who did not </a:t>
            </a:r>
          </a:p>
          <a:p>
            <a:pPr marL="636174" lvl="1" indent="-173503">
              <a:buFont typeface="Arial"/>
              <a:buChar char="•"/>
            </a:pPr>
            <a:r>
              <a:rPr lang="en-US" baseline="0" dirty="0" smtClean="0"/>
              <a:t>The older were less likely to be victimized than the younger</a:t>
            </a:r>
          </a:p>
          <a:p>
            <a:pPr marL="636174" lvl="1" indent="-173503">
              <a:buFont typeface="Arial"/>
              <a:buChar char="•"/>
            </a:pPr>
            <a:r>
              <a:rPr lang="en-US" baseline="0" dirty="0" smtClean="0"/>
              <a:t>Age was the only predictor of perpetration</a:t>
            </a:r>
            <a:endParaRPr lang="en-US" dirty="0" smtClean="0"/>
          </a:p>
          <a:p>
            <a:pPr marL="173503" indent="-173503">
              <a:buFont typeface="Arial"/>
              <a:buChar char="•"/>
            </a:pPr>
            <a:endParaRPr lang="en-US" baseline="0" dirty="0" smtClean="0"/>
          </a:p>
          <a:p>
            <a:pPr marL="173503" indent="-173503">
              <a:buFont typeface="Arial"/>
              <a:buChar char="•"/>
            </a:pPr>
            <a:r>
              <a:rPr lang="en-US" baseline="0" dirty="0" smtClean="0"/>
              <a:t>While racial and ethnic differences may not cause violence against women, research does show that race and ethnicity impact the experience of IPV or sexual assault</a:t>
            </a:r>
          </a:p>
          <a:p>
            <a:pPr marL="173503" indent="-173503">
              <a:buFont typeface="Arial"/>
              <a:buChar char="•"/>
            </a:pPr>
            <a:r>
              <a:rPr lang="en-US" baseline="0" dirty="0" smtClean="0"/>
              <a:t>Women may be harassed or abused in ways that are uniquely demeaning in their own culture, which may not be easily understood by outsiders</a:t>
            </a:r>
          </a:p>
          <a:p>
            <a:pPr marL="173503" indent="-173503">
              <a:buFont typeface="Arial"/>
              <a:buChar char="•"/>
            </a:pPr>
            <a:r>
              <a:rPr lang="en-US" baseline="0" dirty="0" smtClean="0"/>
              <a:t>Women may have specific practices or attitudes which make them more or less likely to report violence, or may impact the ways in which they choose to seek help</a:t>
            </a:r>
          </a:p>
        </p:txBody>
      </p:sp>
      <p:sp>
        <p:nvSpPr>
          <p:cNvPr id="4" name="Slide Number Placeholder 3"/>
          <p:cNvSpPr>
            <a:spLocks noGrp="1"/>
          </p:cNvSpPr>
          <p:nvPr>
            <p:ph type="sldNum" sz="quarter" idx="10"/>
          </p:nvPr>
        </p:nvSpPr>
        <p:spPr/>
        <p:txBody>
          <a:bodyPr/>
          <a:lstStyle/>
          <a:p>
            <a:fld id="{F6DA9C80-B631-4EC4-8253-F63CFD0157DF}" type="slidenum">
              <a:rPr lang="en-US" smtClean="0"/>
              <a:pPr/>
              <a:t>13</a:t>
            </a:fld>
            <a:endParaRPr lang="en-US"/>
          </a:p>
        </p:txBody>
      </p:sp>
    </p:spTree>
    <p:extLst>
      <p:ext uri="{BB962C8B-B14F-4D97-AF65-F5344CB8AC3E}">
        <p14:creationId xmlns:p14="http://schemas.microsoft.com/office/powerpoint/2010/main" val="3475800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389398"/>
            <a:ext cx="5563870" cy="4158377"/>
          </a:xfrm>
          <a:prstGeom prst="rect">
            <a:avLst/>
          </a:prstGeom>
        </p:spPr>
        <p:txBody>
          <a:bodyPr lIns="92534" tIns="46268" rIns="92534" bIns="46268">
            <a:normAutofit fontScale="70000" lnSpcReduction="20000"/>
          </a:bodyPr>
          <a:lstStyle/>
          <a:p>
            <a:pPr>
              <a:buFontTx/>
              <a:buChar char="•"/>
            </a:pPr>
            <a:r>
              <a:rPr lang="en-US" dirty="0" smtClean="0">
                <a:latin typeface="Calibri" charset="0"/>
              </a:rPr>
              <a:t>But what happens when these women and men come to the United States. Do the rates increase, decrease, stay the same?</a:t>
            </a:r>
          </a:p>
          <a:p>
            <a:pPr>
              <a:buFontTx/>
              <a:buChar char="•"/>
            </a:pPr>
            <a:r>
              <a:rPr lang="en-US" dirty="0" smtClean="0">
                <a:latin typeface="Calibri" charset="0"/>
              </a:rPr>
              <a:t>Previous</a:t>
            </a:r>
            <a:r>
              <a:rPr lang="en-US" baseline="0" dirty="0" smtClean="0">
                <a:latin typeface="Calibri" charset="0"/>
              </a:rPr>
              <a:t> graph that IPV is widespread and happens more often in African, Asian, Middle Eastern continents</a:t>
            </a:r>
          </a:p>
          <a:p>
            <a:pPr>
              <a:buFontTx/>
              <a:buChar char="•"/>
            </a:pPr>
            <a:r>
              <a:rPr lang="en-US" baseline="0" dirty="0" smtClean="0">
                <a:latin typeface="Calibri" charset="0"/>
              </a:rPr>
              <a:t>Nearly impossible to include immigrant women in national studies and closest one gets is through race/ethnicity</a:t>
            </a:r>
          </a:p>
          <a:p>
            <a:pPr>
              <a:buFontTx/>
              <a:buChar char="•"/>
            </a:pPr>
            <a:r>
              <a:rPr lang="en-US" baseline="0" dirty="0" smtClean="0">
                <a:latin typeface="Calibri" charset="0"/>
              </a:rPr>
              <a:t>We see that race/ethnicity is not prevalent when take into account SES, but what happens with immigrants and specifically African immigrants</a:t>
            </a:r>
          </a:p>
          <a:p>
            <a:pPr>
              <a:buFontTx/>
              <a:buChar char="•"/>
            </a:pPr>
            <a:r>
              <a:rPr lang="en-US" baseline="0" dirty="0" smtClean="0">
                <a:latin typeface="Calibri" charset="0"/>
              </a:rPr>
              <a:t>Studies of immigrants indicate high rates of 40-60%</a:t>
            </a:r>
          </a:p>
          <a:p>
            <a:pPr>
              <a:buFontTx/>
              <a:buChar char="•"/>
            </a:pPr>
            <a:r>
              <a:rPr lang="en-US" baseline="0" dirty="0" smtClean="0">
                <a:latin typeface="Calibri" charset="0"/>
              </a:rPr>
              <a:t>None of these studies included African Immigrant women</a:t>
            </a:r>
          </a:p>
          <a:p>
            <a:pPr lvl="1">
              <a:buFontTx/>
              <a:buChar char="•"/>
            </a:pPr>
            <a:r>
              <a:rPr lang="en-US" baseline="0" dirty="0" smtClean="0">
                <a:latin typeface="Calibri" charset="0"/>
              </a:rPr>
              <a:t>Can’t say experiences of Asian American or Latinas are same as African immigrant</a:t>
            </a:r>
          </a:p>
          <a:p>
            <a:pPr lvl="0">
              <a:buFontTx/>
              <a:buChar char="•"/>
            </a:pPr>
            <a:r>
              <a:rPr lang="en-US" baseline="0" dirty="0" smtClean="0">
                <a:latin typeface="Calibri" charset="0"/>
              </a:rPr>
              <a:t>General view that high rates in Africa and high rates of African Americans, and high rates in all immigrants, one would speculate African Immigrants have highest rates</a:t>
            </a:r>
            <a:endParaRPr lang="en-US" dirty="0" smtClean="0">
              <a:latin typeface="Calibri" charset="0"/>
            </a:endParaRPr>
          </a:p>
          <a:p>
            <a:pPr>
              <a:buFontTx/>
              <a:buNone/>
            </a:pPr>
            <a:endParaRPr lang="en-US" dirty="0" smtClean="0">
              <a:latin typeface="Calibri" charset="0"/>
            </a:endParaRPr>
          </a:p>
          <a:p>
            <a:r>
              <a:rPr lang="en-US" dirty="0" smtClean="0">
                <a:latin typeface="Calibri" charset="0"/>
              </a:rPr>
              <a:t>Statistics/Data</a:t>
            </a:r>
          </a:p>
          <a:p>
            <a:pPr>
              <a:buFontTx/>
              <a:buChar char="•"/>
            </a:pPr>
            <a:r>
              <a:rPr lang="en-US" dirty="0" smtClean="0">
                <a:latin typeface="Calibri" charset="0"/>
              </a:rPr>
              <a:t>One problem is that we have no data, no large scale epidemiological</a:t>
            </a:r>
            <a:r>
              <a:rPr lang="en-US" baseline="0" dirty="0" smtClean="0">
                <a:latin typeface="Calibri" charset="0"/>
              </a:rPr>
              <a:t> studies </a:t>
            </a:r>
            <a:r>
              <a:rPr lang="en-US" dirty="0" smtClean="0">
                <a:latin typeface="Calibri" charset="0"/>
              </a:rPr>
              <a:t>to report on the prevalence of IPV in African Immigrants</a:t>
            </a:r>
          </a:p>
          <a:p>
            <a:pPr>
              <a:buFontTx/>
              <a:buChar char="•"/>
            </a:pPr>
            <a:r>
              <a:rPr lang="en-US" dirty="0" smtClean="0">
                <a:latin typeface="Calibri" charset="0"/>
              </a:rPr>
              <a:t>Mostly, case reports or small cohorts that are</a:t>
            </a:r>
            <a:r>
              <a:rPr lang="en-US" baseline="0" dirty="0" smtClean="0">
                <a:latin typeface="Calibri" charset="0"/>
              </a:rPr>
              <a:t> qualitative</a:t>
            </a:r>
            <a:endParaRPr lang="en-US" dirty="0" smtClean="0">
              <a:latin typeface="Calibri" charset="0"/>
            </a:endParaRPr>
          </a:p>
          <a:p>
            <a:pPr>
              <a:buFontTx/>
              <a:buChar char="•"/>
            </a:pPr>
            <a:r>
              <a:rPr lang="en-US" dirty="0" smtClean="0">
                <a:latin typeface="Calibri" charset="0"/>
              </a:rPr>
              <a:t>Due to a tendency to include African immigrants with African-Americans and Caribbean</a:t>
            </a:r>
            <a:r>
              <a:rPr lang="en-US" baseline="0" dirty="0" smtClean="0">
                <a:latin typeface="Calibri" charset="0"/>
              </a:rPr>
              <a:t> Americans </a:t>
            </a:r>
            <a:r>
              <a:rPr lang="en-US" dirty="0" smtClean="0">
                <a:latin typeface="Calibri" charset="0"/>
              </a:rPr>
              <a:t>because they share a similar race</a:t>
            </a:r>
          </a:p>
          <a:p>
            <a:pPr>
              <a:buFontTx/>
              <a:buChar char="•"/>
            </a:pPr>
            <a:r>
              <a:rPr lang="en-US" dirty="0" smtClean="0">
                <a:latin typeface="Calibri" charset="0"/>
              </a:rPr>
              <a:t>However, it is inaccurate to report because it assumes that the groups share similar experiences such as recent immigration or issues surrounding immigration that may differentially impact IPV prevalence</a:t>
            </a:r>
          </a:p>
          <a:p>
            <a:endParaRPr lang="en-US" dirty="0" smtClean="0"/>
          </a:p>
          <a:p>
            <a:pPr>
              <a:buFontTx/>
              <a:buNone/>
            </a:pPr>
            <a:r>
              <a:rPr lang="en-US" dirty="0" smtClean="0">
                <a:latin typeface="Calibri" charset="0"/>
              </a:rPr>
              <a:t>------------------------------------------</a:t>
            </a:r>
          </a:p>
          <a:p>
            <a:endParaRPr lang="en-US" baseline="0" dirty="0" smtClean="0">
              <a:sym typeface="Wingdings"/>
            </a:endParaRPr>
          </a:p>
          <a:p>
            <a:endParaRPr lang="en-US" baseline="0" dirty="0" smtClean="0">
              <a:sym typeface="Wingdings"/>
            </a:endParaRPr>
          </a:p>
          <a:p>
            <a:r>
              <a:rPr lang="en-US" baseline="0" dirty="0" smtClean="0">
                <a:sym typeface="Wingdings"/>
              </a:rPr>
              <a:t>As it is difficult, if not impossible, to include so many racial and ethnic minorities in a national data collection and still have meaningful results, community-and agency based samples have been used to examine IPV among these minorities </a:t>
            </a:r>
          </a:p>
          <a:p>
            <a:pPr marL="173503" indent="-173503">
              <a:buFont typeface="Arial"/>
              <a:buChar char="•"/>
            </a:pPr>
            <a:r>
              <a:rPr lang="en-US" baseline="0" dirty="0" smtClean="0">
                <a:sym typeface="Wingdings"/>
              </a:rPr>
              <a:t>However, their lack of comparability with other national data makes it vital to use advanced national data </a:t>
            </a:r>
            <a:endParaRPr lang="en-US" baseline="0" dirty="0" smtClean="0"/>
          </a:p>
          <a:p>
            <a:pPr>
              <a:buFontTx/>
              <a:buNone/>
            </a:pPr>
            <a:endParaRPr lang="en-US" dirty="0" smtClean="0">
              <a:latin typeface="Calibri" charset="0"/>
            </a:endParaRPr>
          </a:p>
          <a:p>
            <a:pPr marL="173503" indent="-173503">
              <a:buFont typeface="Arial"/>
              <a:buChar char="•"/>
            </a:pPr>
            <a:r>
              <a:rPr lang="en-US" dirty="0"/>
              <a:t>Although population-based, epidemiological research suggests that immigrant women report IPV victimization at significantly lower rates than their US-born counterparts,</a:t>
            </a:r>
            <a:r>
              <a:rPr lang="en-US" u="sng" baseline="30000" dirty="0"/>
              <a:t>7</a:t>
            </a:r>
            <a:r>
              <a:rPr lang="en-US" baseline="30000" dirty="0"/>
              <a:t>,</a:t>
            </a:r>
            <a:r>
              <a:rPr lang="en-US" u="sng" baseline="30000" dirty="0"/>
              <a:t>8</a:t>
            </a:r>
            <a:r>
              <a:rPr lang="en-US" dirty="0"/>
              <a:t> smaller, community-based investigations have consistently documented high partner victimization rates (40%–48%) among immigrant women.</a:t>
            </a:r>
            <a:r>
              <a:rPr lang="en-US" u="sng" baseline="30000" dirty="0"/>
              <a:t>9</a:t>
            </a:r>
            <a:r>
              <a:rPr lang="en-US" baseline="30000" dirty="0"/>
              <a:t>–</a:t>
            </a:r>
            <a:r>
              <a:rPr lang="en-US" u="sng" baseline="30000" dirty="0"/>
              <a:t>11</a:t>
            </a:r>
            <a:r>
              <a:rPr lang="en-US" dirty="0" smtClean="0">
                <a:effectLst/>
              </a:rPr>
              <a:t> </a:t>
            </a:r>
          </a:p>
          <a:p>
            <a:pPr marL="173503" indent="-173503">
              <a:buFont typeface="Arial"/>
              <a:buChar char="•"/>
            </a:pPr>
            <a:r>
              <a:rPr lang="en-US" dirty="0" smtClean="0">
                <a:effectLst/>
                <a:latin typeface="Calibri" charset="0"/>
              </a:rPr>
              <a:t>[Raj, 2002. IPV against</a:t>
            </a:r>
            <a:r>
              <a:rPr lang="en-US" baseline="0" dirty="0" smtClean="0">
                <a:effectLst/>
                <a:latin typeface="Calibri" charset="0"/>
              </a:rPr>
              <a:t> South Asian women in Greater Boston-</a:t>
            </a:r>
          </a:p>
          <a:p>
            <a:pPr marL="173503" indent="-173503">
              <a:buFont typeface="Arial"/>
              <a:buChar char="•"/>
            </a:pPr>
            <a:r>
              <a:rPr lang="en-US" baseline="0" dirty="0" smtClean="0">
                <a:effectLst/>
                <a:latin typeface="Calibri" charset="0"/>
              </a:rPr>
              <a:t>[Dutton, 2000. Battered Latinas-</a:t>
            </a:r>
            <a:endParaRPr lang="en-US" dirty="0" smtClean="0">
              <a:latin typeface="Calibri" charset="0"/>
            </a:endParaRPr>
          </a:p>
          <a:p>
            <a:pPr>
              <a:buFontTx/>
              <a:buNone/>
            </a:pPr>
            <a:endParaRPr lang="en-US" dirty="0" smtClean="0">
              <a:latin typeface="Calibri" charset="0"/>
            </a:endParaRPr>
          </a:p>
          <a:p>
            <a:pPr>
              <a:buFontTx/>
              <a:buNone/>
            </a:pPr>
            <a:endParaRPr lang="en-US" dirty="0" smtClean="0">
              <a:latin typeface="Calibri" charset="0"/>
            </a:endParaRPr>
          </a:p>
          <a:p>
            <a:pPr>
              <a:buFontTx/>
              <a:buChar char="•"/>
            </a:pPr>
            <a:r>
              <a:rPr lang="en-US" dirty="0" smtClean="0">
                <a:latin typeface="Calibri" charset="0"/>
              </a:rPr>
              <a:t>In</a:t>
            </a:r>
            <a:r>
              <a:rPr lang="en-US" baseline="0" dirty="0" smtClean="0">
                <a:latin typeface="Calibri" charset="0"/>
              </a:rPr>
              <a:t> several studies since 2003: </a:t>
            </a:r>
          </a:p>
          <a:p>
            <a:pPr marL="469983" lvl="1" defTabSz="469983">
              <a:buFontTx/>
              <a:buChar char="•"/>
              <a:defRPr/>
            </a:pPr>
            <a:r>
              <a:rPr lang="en-US" dirty="0" smtClean="0"/>
              <a:t>Up to 60% of U.S. immigrant women in various studies have reported abuse</a:t>
            </a:r>
          </a:p>
          <a:p>
            <a:pPr marL="469983" lvl="1" defTabSz="469983">
              <a:buFontTx/>
              <a:buChar char="•"/>
              <a:defRPr/>
            </a:pPr>
            <a:r>
              <a:rPr lang="en-US" dirty="0" smtClean="0"/>
              <a:t> However, none of these document African Immigrant women—rather Asian or Mexican</a:t>
            </a:r>
          </a:p>
          <a:p>
            <a:pPr marL="469983" lvl="1" defTabSz="469983">
              <a:buFontTx/>
              <a:buChar char="•"/>
              <a:defRPr/>
            </a:pPr>
            <a:r>
              <a:rPr lang="en-US" dirty="0" smtClean="0">
                <a:latin typeface="Calibri" charset="0"/>
              </a:rPr>
              <a:t>It is also unclear as to if African immigrant experiences would be similar to those of other immigrant women</a:t>
            </a:r>
          </a:p>
          <a:p>
            <a:endParaRPr lang="en-US" dirty="0" smtClean="0">
              <a:latin typeface="Calibri" charset="0"/>
            </a:endParaRPr>
          </a:p>
        </p:txBody>
      </p:sp>
      <p:sp>
        <p:nvSpPr>
          <p:cNvPr id="4" name="Slide Number Placeholder 3"/>
          <p:cNvSpPr>
            <a:spLocks noGrp="1"/>
          </p:cNvSpPr>
          <p:nvPr>
            <p:ph type="sldNum" sz="quarter" idx="10"/>
          </p:nvPr>
        </p:nvSpPr>
        <p:spPr/>
        <p:txBody>
          <a:bodyPr/>
          <a:lstStyle/>
          <a:p>
            <a:fld id="{788A3ABE-049D-3F49-9C26-513C8179C563}" type="slidenum">
              <a:rPr lang="en-US" smtClean="0"/>
              <a:pPr/>
              <a:t>14</a:t>
            </a:fld>
            <a:endParaRPr lang="en-US"/>
          </a:p>
        </p:txBody>
      </p:sp>
    </p:spTree>
    <p:extLst>
      <p:ext uri="{BB962C8B-B14F-4D97-AF65-F5344CB8AC3E}">
        <p14:creationId xmlns:p14="http://schemas.microsoft.com/office/powerpoint/2010/main" val="1701691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389398"/>
            <a:ext cx="5563870" cy="4158377"/>
          </a:xfrm>
          <a:prstGeom prst="rect">
            <a:avLst/>
          </a:prstGeom>
        </p:spPr>
        <p:txBody>
          <a:bodyPr lIns="92534" tIns="46268" rIns="92534" bIns="46268">
            <a:normAutofit/>
          </a:bodyPr>
          <a:lstStyle/>
          <a:p>
            <a:pPr>
              <a:buFontTx/>
              <a:buChar char="-"/>
            </a:pPr>
            <a:r>
              <a:rPr lang="en-US" dirty="0" smtClean="0"/>
              <a:t>There have been six</a:t>
            </a:r>
            <a:r>
              <a:rPr lang="en-US" baseline="0" dirty="0" smtClean="0"/>
              <a:t> studies since 2002 about IPV in African Immigrant population. </a:t>
            </a:r>
          </a:p>
          <a:p>
            <a:pPr>
              <a:buFontTx/>
              <a:buChar char="-"/>
            </a:pPr>
            <a:r>
              <a:rPr lang="en-US" baseline="0" dirty="0" smtClean="0"/>
              <a:t> 5/6 are qualitative and do not capture the rates of IPV in this population, however, they do explore questions regarding differences in coping and help seeking behavior</a:t>
            </a:r>
          </a:p>
          <a:p>
            <a:pPr>
              <a:buFontTx/>
              <a:buChar char="-"/>
            </a:pPr>
            <a:endParaRPr lang="en-US" baseline="0" dirty="0" smtClean="0"/>
          </a:p>
          <a:p>
            <a:pPr>
              <a:buFontTx/>
              <a:buChar char="-"/>
            </a:pPr>
            <a:endParaRPr lang="en-US" baseline="0" dirty="0" smtClean="0"/>
          </a:p>
          <a:p>
            <a:pPr>
              <a:buFontTx/>
              <a:buChar char="-"/>
            </a:pPr>
            <a:r>
              <a:rPr lang="en-US" baseline="0" dirty="0" smtClean="0"/>
              <a:t> One study in 2005 looked at variance of association with acculturation and rates of IPV through 62 married </a:t>
            </a:r>
            <a:r>
              <a:rPr lang="en-US" baseline="0" dirty="0" err="1" smtClean="0"/>
              <a:t>Somalian</a:t>
            </a:r>
            <a:r>
              <a:rPr lang="en-US" baseline="0" dirty="0" smtClean="0"/>
              <a:t> refugees in Kansas City, </a:t>
            </a:r>
            <a:r>
              <a:rPr lang="en-US" baseline="0" dirty="0" err="1" smtClean="0"/>
              <a:t>Moissuri</a:t>
            </a:r>
            <a:r>
              <a:rPr lang="en-US" baseline="0" dirty="0" smtClean="0"/>
              <a:t>. 34% reported psychological and 47% reported physical </a:t>
            </a:r>
            <a:r>
              <a:rPr lang="en-US" baseline="0" dirty="0" err="1" smtClean="0"/>
              <a:t>assualt</a:t>
            </a:r>
            <a:r>
              <a:rPr lang="en-US" baseline="0" dirty="0" smtClean="0"/>
              <a:t> (but no </a:t>
            </a:r>
            <a:r>
              <a:rPr lang="en-US" baseline="0" dirty="0" err="1" smtClean="0"/>
              <a:t>prevalance</a:t>
            </a:r>
            <a:r>
              <a:rPr lang="en-US" baseline="0" dirty="0" smtClean="0"/>
              <a:t>) </a:t>
            </a:r>
            <a:endParaRPr lang="en-US"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07003D9C-2DA0-40EA-87D1-DAFC19CF0A2F}" type="slidenum">
              <a:rPr lang="en-US" smtClean="0"/>
              <a:pPr/>
              <a:t>15</a:t>
            </a:fld>
            <a:endParaRPr lang="en-US"/>
          </a:p>
        </p:txBody>
      </p:sp>
    </p:spTree>
    <p:extLst>
      <p:ext uri="{BB962C8B-B14F-4D97-AF65-F5344CB8AC3E}">
        <p14:creationId xmlns:p14="http://schemas.microsoft.com/office/powerpoint/2010/main" val="139829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51731" indent="-289127" eaLnBrk="0" hangingPunct="0">
              <a:defRPr>
                <a:solidFill>
                  <a:schemeClr val="tx1"/>
                </a:solidFill>
                <a:latin typeface="Arial" charset="0"/>
                <a:ea typeface="Arial" charset="0"/>
                <a:cs typeface="Arial" charset="0"/>
              </a:defRPr>
            </a:lvl2pPr>
            <a:lvl3pPr marL="1156509" indent="-231302" eaLnBrk="0" hangingPunct="0">
              <a:defRPr>
                <a:solidFill>
                  <a:schemeClr val="tx1"/>
                </a:solidFill>
                <a:latin typeface="Arial" charset="0"/>
                <a:ea typeface="Arial" charset="0"/>
                <a:cs typeface="Arial" charset="0"/>
              </a:defRPr>
            </a:lvl3pPr>
            <a:lvl4pPr marL="1619113" indent="-231302" eaLnBrk="0" hangingPunct="0">
              <a:defRPr>
                <a:solidFill>
                  <a:schemeClr val="tx1"/>
                </a:solidFill>
                <a:latin typeface="Arial" charset="0"/>
                <a:ea typeface="Arial" charset="0"/>
                <a:cs typeface="Arial" charset="0"/>
              </a:defRPr>
            </a:lvl4pPr>
            <a:lvl5pPr marL="2081716" indent="-231302" eaLnBrk="0" hangingPunct="0">
              <a:defRPr>
                <a:solidFill>
                  <a:schemeClr val="tx1"/>
                </a:solidFill>
                <a:latin typeface="Arial" charset="0"/>
                <a:ea typeface="Arial" charset="0"/>
                <a:cs typeface="Arial" charset="0"/>
              </a:defRPr>
            </a:lvl5pPr>
            <a:lvl6pPr marL="2544320" indent="-231302" eaLnBrk="0" fontAlgn="base" hangingPunct="0">
              <a:spcBef>
                <a:spcPct val="0"/>
              </a:spcBef>
              <a:spcAft>
                <a:spcPct val="0"/>
              </a:spcAft>
              <a:defRPr>
                <a:solidFill>
                  <a:schemeClr val="tx1"/>
                </a:solidFill>
                <a:latin typeface="Arial" charset="0"/>
                <a:ea typeface="Arial" charset="0"/>
                <a:cs typeface="Arial" charset="0"/>
              </a:defRPr>
            </a:lvl6pPr>
            <a:lvl7pPr marL="3006924" indent="-231302" eaLnBrk="0" fontAlgn="base" hangingPunct="0">
              <a:spcBef>
                <a:spcPct val="0"/>
              </a:spcBef>
              <a:spcAft>
                <a:spcPct val="0"/>
              </a:spcAft>
              <a:defRPr>
                <a:solidFill>
                  <a:schemeClr val="tx1"/>
                </a:solidFill>
                <a:latin typeface="Arial" charset="0"/>
                <a:ea typeface="Arial" charset="0"/>
                <a:cs typeface="Arial" charset="0"/>
              </a:defRPr>
            </a:lvl7pPr>
            <a:lvl8pPr marL="3469527" indent="-231302" eaLnBrk="0" fontAlgn="base" hangingPunct="0">
              <a:spcBef>
                <a:spcPct val="0"/>
              </a:spcBef>
              <a:spcAft>
                <a:spcPct val="0"/>
              </a:spcAft>
              <a:defRPr>
                <a:solidFill>
                  <a:schemeClr val="tx1"/>
                </a:solidFill>
                <a:latin typeface="Arial" charset="0"/>
                <a:ea typeface="Arial" charset="0"/>
                <a:cs typeface="Arial" charset="0"/>
              </a:defRPr>
            </a:lvl8pPr>
            <a:lvl9pPr marL="3932132" indent="-231302"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F5F46D6-2495-0247-9182-F0CEBD6709B6}" type="slidenum">
              <a:rPr lang="en-US">
                <a:latin typeface="Calibri" charset="0"/>
              </a:rPr>
              <a:pPr eaLnBrk="1" hangingPunct="1"/>
              <a:t>16</a:t>
            </a:fld>
            <a:endParaRPr lang="en-US">
              <a:latin typeface="Calibri" charset="0"/>
            </a:endParaRPr>
          </a:p>
        </p:txBody>
      </p:sp>
      <p:sp>
        <p:nvSpPr>
          <p:cNvPr id="35843" name="Rectangle 2"/>
          <p:cNvSpPr>
            <a:spLocks noGrp="1" noRot="1" noChangeAspect="1" noChangeArrowheads="1" noTextEdit="1"/>
          </p:cNvSpPr>
          <p:nvPr>
            <p:ph type="sldImg"/>
          </p:nvPr>
        </p:nvSpPr>
        <p:spPr bwMode="auto">
          <a:xfrm>
            <a:off x="2655888" y="230188"/>
            <a:ext cx="1643062" cy="925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5844" name="Rectangle 3"/>
          <p:cNvSpPr>
            <a:spLocks noGrp="1" noChangeArrowheads="1"/>
          </p:cNvSpPr>
          <p:nvPr>
            <p:ph type="body" idx="1"/>
          </p:nvPr>
        </p:nvSpPr>
        <p:spPr bwMode="auto">
          <a:xfrm>
            <a:off x="309106" y="1386126"/>
            <a:ext cx="6336630" cy="7854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34" tIns="46268" rIns="92534" bIns="46268" numCol="1" anchor="t" anchorCtr="0" compatLnSpc="1">
            <a:prstTxWarp prst="textNoShape">
              <a:avLst/>
            </a:prstTxWarp>
          </a:bodyPr>
          <a:lstStyle/>
          <a:p>
            <a:r>
              <a:rPr lang="en-US" dirty="0" smtClean="0">
                <a:latin typeface="Calibri" charset="0"/>
              </a:rPr>
              <a:t>But why is this</a:t>
            </a:r>
            <a:r>
              <a:rPr lang="en-US" baseline="0" dirty="0" smtClean="0">
                <a:latin typeface="Calibri" charset="0"/>
              </a:rPr>
              <a:t> important?</a:t>
            </a:r>
          </a:p>
          <a:p>
            <a:endParaRPr lang="en-US" dirty="0" smtClean="0">
              <a:latin typeface="Calibri" charset="0"/>
            </a:endParaRPr>
          </a:p>
          <a:p>
            <a:r>
              <a:rPr lang="en-US" dirty="0" smtClean="0">
                <a:latin typeface="Calibri" charset="0"/>
              </a:rPr>
              <a:t>Large Immigrant Population</a:t>
            </a:r>
          </a:p>
          <a:p>
            <a:pPr>
              <a:buFontTx/>
              <a:buChar char="•"/>
            </a:pPr>
            <a:r>
              <a:rPr lang="en-US" dirty="0" smtClean="0">
                <a:latin typeface="Calibri" charset="0"/>
              </a:rPr>
              <a:t>The influx of African immigrants to the United States in the last two decades has been phenomenal</a:t>
            </a:r>
          </a:p>
          <a:p>
            <a:pPr>
              <a:buFontTx/>
              <a:buChar char="•"/>
            </a:pPr>
            <a:r>
              <a:rPr lang="en-US" dirty="0" smtClean="0"/>
              <a:t>African immigration to the US increased 7.5x in the past 20 years: 200K </a:t>
            </a:r>
            <a:r>
              <a:rPr lang="en-US" dirty="0" smtClean="0">
                <a:sym typeface="Wingdings" pitchFamily="2" charset="2"/>
              </a:rPr>
              <a:t> 1 million</a:t>
            </a:r>
          </a:p>
          <a:p>
            <a:pPr lvl="1">
              <a:buFontTx/>
              <a:buChar char="•"/>
            </a:pPr>
            <a:r>
              <a:rPr lang="en-US" dirty="0" smtClean="0">
                <a:sym typeface="Wingdings" pitchFamily="2" charset="2"/>
              </a:rPr>
              <a:t>2/3 are from east or west Africa</a:t>
            </a:r>
          </a:p>
          <a:p>
            <a:pPr lvl="1">
              <a:buFontTx/>
              <a:buChar char="•"/>
            </a:pPr>
            <a:r>
              <a:rPr lang="en-US" dirty="0" smtClean="0">
                <a:sym typeface="Wingdings" pitchFamily="2" charset="2"/>
              </a:rPr>
              <a:t>Nigeria, Ethiopia, Egypt, Ghana, Kenya</a:t>
            </a:r>
          </a:p>
          <a:p>
            <a:pPr>
              <a:buFontTx/>
              <a:buChar char="•"/>
            </a:pPr>
            <a:r>
              <a:rPr lang="en-US" dirty="0" smtClean="0">
                <a:latin typeface="Calibri" charset="0"/>
              </a:rPr>
              <a:t>These new immigrants can be found in major metropolitan areas in cities</a:t>
            </a:r>
            <a:r>
              <a:rPr lang="en-US" baseline="0" dirty="0" smtClean="0">
                <a:latin typeface="Calibri" charset="0"/>
              </a:rPr>
              <a:t> like NYC, Los Angeles, Washington DC. 40% live in just four states: New York, California, Texas, and Maryland</a:t>
            </a:r>
            <a:endParaRPr lang="en-US" dirty="0" smtClean="0">
              <a:latin typeface="Calibri" charset="0"/>
            </a:endParaRPr>
          </a:p>
          <a:p>
            <a:pPr lvl="1">
              <a:buFontTx/>
              <a:buChar char="•"/>
            </a:pPr>
            <a:r>
              <a:rPr lang="en-US" dirty="0" smtClean="0">
                <a:latin typeface="Calibri" charset="0"/>
              </a:rPr>
              <a:t>But smaller</a:t>
            </a:r>
            <a:r>
              <a:rPr lang="en-US" baseline="0" dirty="0" smtClean="0">
                <a:latin typeface="Calibri" charset="0"/>
              </a:rPr>
              <a:t> areas as well: </a:t>
            </a:r>
            <a:r>
              <a:rPr lang="en-US" dirty="0" smtClean="0">
                <a:latin typeface="Calibri" charset="0"/>
              </a:rPr>
              <a:t>For example, in Minnesota—a state known for its Scandinavian ancestry and harsh winters, there has been a sharp increase in Minnesotan population, mostly from Africans. </a:t>
            </a:r>
          </a:p>
          <a:p>
            <a:pPr lvl="1">
              <a:buFontTx/>
              <a:buChar char="•"/>
            </a:pPr>
            <a:r>
              <a:rPr lang="en-US" baseline="0" dirty="0" smtClean="0">
                <a:latin typeface="Calibri" charset="0"/>
              </a:rPr>
              <a:t>One in five immigrants in Minneapolis-St. Paul was born in Africa </a:t>
            </a:r>
            <a:endParaRPr lang="en-US" dirty="0" smtClean="0">
              <a:latin typeface="Calibri" charset="0"/>
            </a:endParaRPr>
          </a:p>
          <a:p>
            <a:pPr lvl="1">
              <a:buFontTx/>
              <a:buChar char="•"/>
            </a:pPr>
            <a:r>
              <a:rPr lang="en-US" dirty="0" smtClean="0">
                <a:latin typeface="Calibri" charset="0"/>
              </a:rPr>
              <a:t>MN boasts one of the largest populations of </a:t>
            </a:r>
            <a:r>
              <a:rPr lang="en-US" dirty="0" err="1" smtClean="0">
                <a:latin typeface="Calibri" charset="0"/>
              </a:rPr>
              <a:t>Somalians</a:t>
            </a:r>
            <a:r>
              <a:rPr lang="en-US" dirty="0" smtClean="0">
                <a:latin typeface="Calibri" charset="0"/>
              </a:rPr>
              <a:t> and Liberians in the United States (2</a:t>
            </a:r>
            <a:r>
              <a:rPr lang="en-US" baseline="30000" dirty="0" smtClean="0">
                <a:latin typeface="Calibri" charset="0"/>
              </a:rPr>
              <a:t>nd</a:t>
            </a:r>
            <a:r>
              <a:rPr lang="en-US" dirty="0" smtClean="0">
                <a:latin typeface="Calibri" charset="0"/>
              </a:rPr>
              <a:t> to Somalia and Liberia)</a:t>
            </a:r>
          </a:p>
          <a:p>
            <a:pPr lvl="0">
              <a:buFontTx/>
              <a:buChar char="•"/>
            </a:pPr>
            <a:r>
              <a:rPr lang="en-US" dirty="0" smtClean="0">
                <a:latin typeface="Calibri" charset="0"/>
              </a:rPr>
              <a:t>Integration-African born immigrants can be relatively segregated from both native whites and native blacks, as</a:t>
            </a:r>
            <a:r>
              <a:rPr lang="en-US" baseline="0" dirty="0" smtClean="0">
                <a:latin typeface="Calibri" charset="0"/>
              </a:rPr>
              <a:t> well as from people of Afro-Caribbean descent. </a:t>
            </a:r>
            <a:endParaRPr lang="en-US" dirty="0" smtClean="0">
              <a:latin typeface="Calibri" charset="0"/>
            </a:endParaRPr>
          </a:p>
          <a:p>
            <a:endParaRPr lang="en-US" dirty="0" smtClean="0">
              <a:latin typeface="Calibri" charset="0"/>
            </a:endParaRPr>
          </a:p>
        </p:txBody>
      </p:sp>
    </p:spTree>
    <p:extLst>
      <p:ext uri="{BB962C8B-B14F-4D97-AF65-F5344CB8AC3E}">
        <p14:creationId xmlns:p14="http://schemas.microsoft.com/office/powerpoint/2010/main" val="466038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2150"/>
            <a:ext cx="6157912" cy="1794669"/>
          </a:xfrm>
        </p:spPr>
      </p:sp>
      <p:sp>
        <p:nvSpPr>
          <p:cNvPr id="3" name="Notes Placeholder 2"/>
          <p:cNvSpPr>
            <a:spLocks noGrp="1"/>
          </p:cNvSpPr>
          <p:nvPr>
            <p:ph type="body" idx="1"/>
          </p:nvPr>
        </p:nvSpPr>
        <p:spPr>
          <a:xfrm>
            <a:off x="124619" y="2715420"/>
            <a:ext cx="6553200" cy="6248400"/>
          </a:xfrm>
          <a:prstGeom prst="rect">
            <a:avLst/>
          </a:prstGeom>
        </p:spPr>
        <p:txBody>
          <a:bodyPr lIns="92534" tIns="46268" rIns="92534" bIns="46268">
            <a:noAutofit/>
          </a:bodyPr>
          <a:lstStyle/>
          <a:p>
            <a:endParaRPr lang="en-US" sz="800" dirty="0" smtClean="0">
              <a:cs typeface="Calibri"/>
              <a:sym typeface="Wingdings" pitchFamily="2" charset="2"/>
            </a:endParaRPr>
          </a:p>
          <a:p>
            <a:r>
              <a:rPr lang="en-US" sz="800" dirty="0" smtClean="0">
                <a:cs typeface="Calibri"/>
                <a:sym typeface="Wingdings" pitchFamily="2" charset="2"/>
              </a:rPr>
              <a:t>Reasons</a:t>
            </a:r>
            <a:r>
              <a:rPr lang="en-US" sz="800" baseline="0" dirty="0" smtClean="0">
                <a:cs typeface="Calibri"/>
                <a:sym typeface="Wingdings" pitchFamily="2" charset="2"/>
              </a:rPr>
              <a:t> for immigrating</a:t>
            </a:r>
          </a:p>
          <a:p>
            <a:pPr marL="173503" indent="-173503">
              <a:buFont typeface="Arial"/>
              <a:buChar char="•"/>
            </a:pPr>
            <a:r>
              <a:rPr lang="en-US" sz="800" dirty="0" smtClean="0"/>
              <a:t>Continued population growth and economic and political</a:t>
            </a:r>
            <a:r>
              <a:rPr lang="en-US" sz="800" baseline="0" dirty="0" smtClean="0"/>
              <a:t> instability in many African nations act as immigration “push” factors and encourage those with skills and resources to emigrate from their home countries</a:t>
            </a:r>
          </a:p>
          <a:p>
            <a:pPr marL="173503" indent="-173503">
              <a:buFont typeface="Arial"/>
              <a:buChar char="•"/>
            </a:pPr>
            <a:r>
              <a:rPr lang="en-US" sz="800" baseline="0" dirty="0" smtClean="0"/>
              <a:t>These factors, in combination with new Africa-friendly US immigration policies and tighter immigration restrictions for Africans in the European Union have made the US a more frequent destination for many African migrants </a:t>
            </a:r>
          </a:p>
          <a:p>
            <a:endParaRPr lang="en-US" sz="800" baseline="0" dirty="0" smtClean="0"/>
          </a:p>
          <a:p>
            <a:r>
              <a:rPr lang="en-US" sz="800" baseline="0" dirty="0" smtClean="0"/>
              <a:t>Immigration and Nationality Act of 1965</a:t>
            </a:r>
          </a:p>
          <a:p>
            <a:pPr marL="173503" indent="-173503">
              <a:buFont typeface="Arial"/>
              <a:buChar char="•"/>
            </a:pPr>
            <a:r>
              <a:rPr lang="en-US" sz="800" baseline="0" dirty="0" smtClean="0"/>
              <a:t>Emphasized family reunification and skilled immigrant labor</a:t>
            </a:r>
          </a:p>
          <a:p>
            <a:pPr marL="173503" indent="-173503">
              <a:buFont typeface="Arial"/>
              <a:buChar char="•"/>
            </a:pPr>
            <a:r>
              <a:rPr lang="en-US" sz="800" baseline="0" dirty="0" smtClean="0"/>
              <a:t>Later half of 20</a:t>
            </a:r>
            <a:r>
              <a:rPr lang="en-US" sz="800" baseline="30000" dirty="0" smtClean="0"/>
              <a:t>th</a:t>
            </a:r>
            <a:r>
              <a:rPr lang="en-US" sz="800" baseline="0" dirty="0" smtClean="0"/>
              <a:t> century</a:t>
            </a:r>
          </a:p>
          <a:p>
            <a:pPr marL="173503" indent="-173503">
              <a:buFont typeface="Arial"/>
              <a:buChar char="•"/>
            </a:pPr>
            <a:r>
              <a:rPr lang="en-US" sz="800" baseline="0" dirty="0" smtClean="0"/>
              <a:t>After decolonization, as many Africans came to the US seeking an education </a:t>
            </a:r>
          </a:p>
          <a:p>
            <a:pPr marL="173503" indent="-173503">
              <a:buFont typeface="Arial"/>
              <a:buChar char="•"/>
            </a:pPr>
            <a:r>
              <a:rPr lang="en-US" sz="800" baseline="0" dirty="0" smtClean="0"/>
              <a:t>Originally, these immigrants came with sole purpose of advancing themselves before returning to their respective countries </a:t>
            </a:r>
          </a:p>
          <a:p>
            <a:pPr marL="636174" lvl="1" indent="-173503">
              <a:buFont typeface="Arial"/>
              <a:buChar char="•"/>
            </a:pPr>
            <a:r>
              <a:rPr lang="en-US" sz="800" baseline="0" dirty="0" smtClean="0"/>
              <a:t>Recently, African immigrants interested in gaining permanent residence, leading to brain drain due to highly skilled professionals leaving Africa to seek their economic fortunes</a:t>
            </a:r>
          </a:p>
          <a:p>
            <a:pPr marL="173503" indent="-173503">
              <a:buFont typeface="Arial"/>
              <a:buChar char="•"/>
            </a:pPr>
            <a:endParaRPr lang="en-US" sz="800" baseline="0" dirty="0" smtClean="0"/>
          </a:p>
          <a:p>
            <a:r>
              <a:rPr lang="en-US" sz="800" baseline="0" dirty="0" smtClean="0"/>
              <a:t>Refugee Act of 1980</a:t>
            </a:r>
          </a:p>
          <a:p>
            <a:pPr marL="173503" indent="-173503">
              <a:buFont typeface="Arial"/>
              <a:buChar char="•"/>
            </a:pPr>
            <a:r>
              <a:rPr lang="en-US" sz="800" baseline="0" dirty="0" smtClean="0"/>
              <a:t>Loosened immigration restrictions by allowing more immigrants from conflict areas such as Ethiopia and Somalia to seek asylum in the US</a:t>
            </a:r>
          </a:p>
          <a:p>
            <a:pPr marL="173503" indent="-173503">
              <a:buFont typeface="Arial"/>
              <a:buChar char="•"/>
            </a:pPr>
            <a:endParaRPr lang="en-US" sz="800" baseline="0" dirty="0" smtClean="0"/>
          </a:p>
          <a:p>
            <a:r>
              <a:rPr lang="en-US" sz="800" baseline="0" dirty="0" smtClean="0"/>
              <a:t>Immigration act of 1990</a:t>
            </a:r>
          </a:p>
          <a:p>
            <a:pPr marL="173503" indent="-173503">
              <a:buFont typeface="Arial"/>
              <a:buChar char="•"/>
            </a:pPr>
            <a:r>
              <a:rPr lang="en-US" sz="800" baseline="0" dirty="0" smtClean="0"/>
              <a:t>Sought to increase the number of immigrants from underrepresented nations, initially intended to increase flow of European immigrants, Africans have benefited from this program</a:t>
            </a:r>
          </a:p>
          <a:p>
            <a:pPr marL="173503" indent="-173503">
              <a:buFont typeface="Arial"/>
              <a:buChar char="•"/>
            </a:pPr>
            <a:r>
              <a:rPr lang="en-US" sz="800" baseline="0" dirty="0" smtClean="0"/>
              <a:t>Act was also known as the diversity visa program</a:t>
            </a:r>
          </a:p>
          <a:p>
            <a:pPr marL="173503" indent="-173503">
              <a:buFont typeface="Arial"/>
              <a:buChar char="•"/>
            </a:pPr>
            <a:r>
              <a:rPr lang="en-US" sz="800" baseline="0" dirty="0" smtClean="0"/>
              <a:t>One in five sub-Saharan African immigrants (19%) who gained legal permanent residence b/w 2000 and 2013 entered through this program </a:t>
            </a:r>
          </a:p>
          <a:p>
            <a:pPr marL="173503" indent="-173503">
              <a:buFont typeface="Arial"/>
              <a:buChar char="•"/>
            </a:pPr>
            <a:r>
              <a:rPr lang="en-US" sz="800" baseline="0" dirty="0" smtClean="0"/>
              <a:t>During this same period, about 28% arrived in the US as refugees or </a:t>
            </a:r>
            <a:r>
              <a:rPr lang="en-US" sz="800" baseline="0" dirty="0" err="1" smtClean="0"/>
              <a:t>aslyees</a:t>
            </a:r>
            <a:endParaRPr lang="en-US" sz="800" baseline="0" dirty="0" smtClean="0"/>
          </a:p>
          <a:p>
            <a:pPr marL="173503" indent="-173503">
              <a:buFont typeface="Arial"/>
              <a:buChar char="•"/>
            </a:pPr>
            <a:endParaRPr lang="en-US" sz="800" baseline="0" dirty="0" smtClean="0"/>
          </a:p>
          <a:p>
            <a:pPr marL="173503" indent="-173503">
              <a:buFont typeface="Arial"/>
              <a:buChar char="•"/>
            </a:pPr>
            <a:r>
              <a:rPr lang="en-US" sz="800" dirty="0" smtClean="0"/>
              <a:t>About three-fourths of the foreign-born population from Africa came to live in the United States after 1990.</a:t>
            </a:r>
          </a:p>
          <a:p>
            <a:pPr marL="173503" indent="-173503">
              <a:buFont typeface="Arial"/>
              <a:buChar char="•"/>
            </a:pPr>
            <a:r>
              <a:rPr lang="en-US" sz="800" dirty="0" smtClean="0"/>
              <a:t>In addition, nearly a quarter of all immigrants from Africa to the United States in 2010 entered as refugees or received asylum as a result of ethnic conflict or civil war, particularly in countries such as Somalia, Liberia, and Sudan</a:t>
            </a:r>
          </a:p>
          <a:p>
            <a:pPr marL="173503" indent="-173503">
              <a:buFont typeface="Arial"/>
              <a:buChar char="•"/>
            </a:pPr>
            <a:r>
              <a:rPr lang="en-US" sz="800" dirty="0" smtClean="0"/>
              <a:t>The rate of African-born immigrants arriving and staying in the United States accelerated further as immigrant networks grew and pathways were established</a:t>
            </a:r>
            <a:r>
              <a:rPr lang="en-US" sz="800" baseline="0" dirty="0" smtClean="0"/>
              <a:t> </a:t>
            </a:r>
          </a:p>
          <a:p>
            <a:pPr defTabSz="925345">
              <a:defRPr/>
            </a:pPr>
            <a:endParaRPr lang="en-US" sz="800" baseline="0" dirty="0" smtClean="0">
              <a:latin typeface="Calibri" charset="0"/>
            </a:endParaRPr>
          </a:p>
          <a:p>
            <a:pPr defTabSz="925345">
              <a:defRPr/>
            </a:pPr>
            <a:r>
              <a:rPr lang="en-US" sz="800" baseline="0" dirty="0" smtClean="0">
                <a:latin typeface="Calibri" charset="0"/>
              </a:rPr>
              <a:t>Education and SES</a:t>
            </a:r>
          </a:p>
          <a:p>
            <a:pPr marL="173503" indent="-173503" defTabSz="925345">
              <a:buFont typeface="Arial"/>
              <a:buChar char="•"/>
              <a:defRPr/>
            </a:pPr>
            <a:r>
              <a:rPr lang="en-US" sz="800" dirty="0" smtClean="0">
                <a:latin typeface="Calibri" charset="0"/>
              </a:rPr>
              <a:t>African</a:t>
            </a:r>
            <a:r>
              <a:rPr lang="en-US" sz="800" baseline="0" dirty="0" smtClean="0">
                <a:latin typeface="Calibri" charset="0"/>
              </a:rPr>
              <a:t>-born adults were more likely than native born to have bachelor’s degree or higher level of education (41.7% compared to 28.1%) </a:t>
            </a:r>
          </a:p>
          <a:p>
            <a:pPr marL="173503" indent="-173503" defTabSz="925345">
              <a:buFont typeface="Arial"/>
              <a:buChar char="•"/>
              <a:defRPr/>
            </a:pPr>
            <a:r>
              <a:rPr lang="en-US" sz="800" baseline="0" dirty="0" smtClean="0">
                <a:latin typeface="Calibri" charset="0"/>
              </a:rPr>
              <a:t>About 90% had a high school education or greater, and two out of every five had a college education </a:t>
            </a:r>
          </a:p>
          <a:p>
            <a:pPr marL="173503" indent="-173503" defTabSz="925345">
              <a:buFont typeface="Arial"/>
              <a:buChar char="•"/>
              <a:defRPr/>
            </a:pPr>
            <a:r>
              <a:rPr lang="en-US" sz="800" baseline="0" dirty="0" smtClean="0">
                <a:latin typeface="Calibri" charset="0"/>
              </a:rPr>
              <a:t>Even when Africans are well education, they are not always able to translate that education into professional jobs in the US, but work instead in low-paying service industries like taxi driving and street vending</a:t>
            </a:r>
          </a:p>
          <a:p>
            <a:pPr marL="173503" indent="-173503" defTabSz="925345">
              <a:buFont typeface="Arial"/>
              <a:buChar char="•"/>
              <a:defRPr/>
            </a:pPr>
            <a:r>
              <a:rPr lang="en-US" sz="800" baseline="0" dirty="0" smtClean="0">
                <a:latin typeface="Calibri" charset="0"/>
              </a:rPr>
              <a:t>Those who can migrate tend to have higher economic status in their country of origin (reflected in their high educational </a:t>
            </a:r>
            <a:r>
              <a:rPr lang="en-US" sz="800" baseline="0" dirty="0" err="1" smtClean="0">
                <a:latin typeface="Calibri" charset="0"/>
              </a:rPr>
              <a:t>attainmnet</a:t>
            </a:r>
            <a:r>
              <a:rPr lang="en-US" sz="800" baseline="0" dirty="0" smtClean="0">
                <a:latin typeface="Calibri" charset="0"/>
              </a:rPr>
              <a:t> and English language) </a:t>
            </a:r>
          </a:p>
          <a:p>
            <a:pPr marL="173503" indent="-173503" defTabSz="925345">
              <a:buFont typeface="Arial"/>
              <a:buChar char="•"/>
              <a:defRPr/>
            </a:pPr>
            <a:endParaRPr lang="en-US" sz="800" baseline="0" dirty="0" smtClean="0">
              <a:latin typeface="Calibri" charset="0"/>
            </a:endParaRPr>
          </a:p>
          <a:p>
            <a:pPr defTabSz="925345">
              <a:defRPr/>
            </a:pPr>
            <a:r>
              <a:rPr lang="en-US" sz="800" baseline="0" dirty="0" smtClean="0">
                <a:latin typeface="Calibri" charset="0"/>
              </a:rPr>
              <a:t>Poverty Here</a:t>
            </a:r>
          </a:p>
          <a:p>
            <a:pPr marL="173503" indent="-173503" defTabSz="925345">
              <a:buFont typeface="Arial"/>
              <a:buChar char="•"/>
              <a:defRPr/>
            </a:pPr>
            <a:r>
              <a:rPr lang="en-US" sz="800" baseline="0" dirty="0" smtClean="0">
                <a:latin typeface="Calibri" charset="0"/>
              </a:rPr>
              <a:t>A higher percentage of African immigrants live at or below poverty (19%) than the native born (13%) or all foreign born (16%). </a:t>
            </a:r>
          </a:p>
          <a:p>
            <a:pPr marL="173503" indent="-173503" defTabSz="925345">
              <a:buFont typeface="Arial"/>
              <a:buChar char="•"/>
              <a:defRPr/>
            </a:pPr>
            <a:r>
              <a:rPr lang="en-US" sz="800" baseline="0" dirty="0" smtClean="0">
                <a:latin typeface="Calibri" charset="0"/>
              </a:rPr>
              <a:t>They are significantly more likely to be renters and have lower median and mean household incomes </a:t>
            </a:r>
          </a:p>
          <a:p>
            <a:pPr marL="173503" indent="-173503" defTabSz="925345">
              <a:buFont typeface="Arial"/>
              <a:buChar char="•"/>
              <a:defRPr/>
            </a:pPr>
            <a:r>
              <a:rPr lang="en-US" sz="800" baseline="0" dirty="0" smtClean="0">
                <a:latin typeface="Calibri" charset="0"/>
              </a:rPr>
              <a:t>Struggling to achieve parity in income and socio-economic status with natives and other immigrant groups</a:t>
            </a:r>
          </a:p>
          <a:p>
            <a:pPr marL="173503" indent="-173503">
              <a:buFont typeface="Arial"/>
              <a:buChar char="•"/>
            </a:pPr>
            <a:endParaRPr lang="en-US" sz="800" dirty="0" smtClean="0"/>
          </a:p>
          <a:p>
            <a:endParaRPr lang="en-US" sz="800" dirty="0"/>
          </a:p>
          <a:p>
            <a:r>
              <a:rPr lang="en-US" sz="800" dirty="0" smtClean="0"/>
              <a:t>Picture:</a:t>
            </a:r>
          </a:p>
          <a:p>
            <a:r>
              <a:rPr lang="en-US" sz="800" dirty="0" smtClean="0"/>
              <a:t>1</a:t>
            </a:r>
            <a:r>
              <a:rPr lang="en-US" sz="800" baseline="30000" dirty="0" smtClean="0"/>
              <a:t>st</a:t>
            </a:r>
            <a:r>
              <a:rPr lang="en-US" sz="800" baseline="0" dirty="0" smtClean="0"/>
              <a:t> row: Angelique </a:t>
            </a:r>
            <a:r>
              <a:rPr lang="en-US" sz="800" baseline="0" dirty="0" err="1" smtClean="0"/>
              <a:t>Kidjo</a:t>
            </a:r>
            <a:r>
              <a:rPr lang="en-US" sz="800" baseline="0" dirty="0" smtClean="0"/>
              <a:t>; </a:t>
            </a:r>
            <a:r>
              <a:rPr lang="en-US" sz="800" baseline="0" dirty="0" err="1" smtClean="0"/>
              <a:t>Dikembe</a:t>
            </a:r>
            <a:r>
              <a:rPr lang="en-US" sz="800" baseline="0" dirty="0" smtClean="0"/>
              <a:t> </a:t>
            </a:r>
            <a:r>
              <a:rPr lang="en-US" sz="800" baseline="0" dirty="0" err="1" smtClean="0"/>
              <a:t>Mutombo</a:t>
            </a:r>
            <a:endParaRPr lang="en-US" sz="800" baseline="0" dirty="0" smtClean="0"/>
          </a:p>
          <a:p>
            <a:r>
              <a:rPr lang="en-US" sz="800" baseline="0" dirty="0" smtClean="0"/>
              <a:t>2</a:t>
            </a:r>
            <a:r>
              <a:rPr lang="en-US" sz="800" baseline="30000" dirty="0" smtClean="0"/>
              <a:t>nd</a:t>
            </a:r>
            <a:r>
              <a:rPr lang="en-US" sz="800" baseline="0" dirty="0" smtClean="0"/>
              <a:t> row: Ahmed </a:t>
            </a:r>
            <a:r>
              <a:rPr lang="en-US" sz="800" baseline="0" dirty="0" err="1" smtClean="0"/>
              <a:t>Zewali</a:t>
            </a:r>
            <a:r>
              <a:rPr lang="en-US" sz="800" baseline="0" dirty="0" smtClean="0"/>
              <a:t>; </a:t>
            </a:r>
            <a:r>
              <a:rPr lang="en-US" sz="800" baseline="0" dirty="0" err="1" smtClean="0"/>
              <a:t>Liya</a:t>
            </a:r>
            <a:r>
              <a:rPr lang="en-US" sz="800" baseline="0" dirty="0" smtClean="0"/>
              <a:t> </a:t>
            </a:r>
            <a:r>
              <a:rPr lang="en-US" sz="800" baseline="0" dirty="0" err="1" smtClean="0"/>
              <a:t>Kebede</a:t>
            </a:r>
            <a:endParaRPr lang="en-US" sz="800" baseline="0" dirty="0" smtClean="0"/>
          </a:p>
          <a:p>
            <a:r>
              <a:rPr lang="en-US" sz="800" baseline="0" dirty="0" smtClean="0"/>
              <a:t>3</a:t>
            </a:r>
            <a:r>
              <a:rPr lang="en-US" sz="800" baseline="30000" dirty="0" smtClean="0"/>
              <a:t>rd</a:t>
            </a:r>
            <a:r>
              <a:rPr lang="en-US" sz="800" baseline="0" dirty="0" smtClean="0"/>
              <a:t> row: </a:t>
            </a:r>
            <a:r>
              <a:rPr lang="en-US" sz="800" baseline="0" dirty="0" err="1" smtClean="0"/>
              <a:t>Charlize</a:t>
            </a:r>
            <a:r>
              <a:rPr lang="en-US" sz="800" baseline="0" dirty="0" smtClean="0"/>
              <a:t> </a:t>
            </a:r>
            <a:r>
              <a:rPr lang="en-US" sz="800" baseline="0" dirty="0" err="1" smtClean="0"/>
              <a:t>Theron</a:t>
            </a:r>
            <a:r>
              <a:rPr lang="en-US" sz="800" baseline="0" dirty="0" smtClean="0"/>
              <a:t>; </a:t>
            </a:r>
            <a:r>
              <a:rPr lang="en-US" sz="800" baseline="0" dirty="0" err="1" smtClean="0"/>
              <a:t>Ngugi</a:t>
            </a:r>
            <a:r>
              <a:rPr lang="en-US" sz="800" baseline="0" dirty="0" smtClean="0"/>
              <a:t> </a:t>
            </a:r>
            <a:r>
              <a:rPr lang="en-US" sz="800" baseline="0" dirty="0" err="1" smtClean="0"/>
              <a:t>wa</a:t>
            </a:r>
            <a:r>
              <a:rPr lang="en-US" sz="800" baseline="0" dirty="0" smtClean="0"/>
              <a:t> </a:t>
            </a:r>
            <a:r>
              <a:rPr lang="en-US" sz="800" baseline="0" dirty="0" err="1" smtClean="0"/>
              <a:t>Thiong’o</a:t>
            </a:r>
            <a:endParaRPr lang="en-US" sz="800" dirty="0" smtClean="0"/>
          </a:p>
        </p:txBody>
      </p:sp>
      <p:sp>
        <p:nvSpPr>
          <p:cNvPr id="4" name="Slide Number Placeholder 3"/>
          <p:cNvSpPr>
            <a:spLocks noGrp="1"/>
          </p:cNvSpPr>
          <p:nvPr>
            <p:ph type="sldNum" sz="quarter" idx="10"/>
          </p:nvPr>
        </p:nvSpPr>
        <p:spPr/>
        <p:txBody>
          <a:bodyPr/>
          <a:lstStyle/>
          <a:p>
            <a:fld id="{F6DA9C80-B631-4EC4-8253-F63CFD0157DF}" type="slidenum">
              <a:rPr lang="en-US" smtClean="0"/>
              <a:pPr/>
              <a:t>17</a:t>
            </a:fld>
            <a:endParaRPr lang="en-US"/>
          </a:p>
        </p:txBody>
      </p:sp>
    </p:spTree>
    <p:extLst>
      <p:ext uri="{BB962C8B-B14F-4D97-AF65-F5344CB8AC3E}">
        <p14:creationId xmlns:p14="http://schemas.microsoft.com/office/powerpoint/2010/main" val="1026219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51731" indent="-289127" eaLnBrk="0" hangingPunct="0">
              <a:defRPr>
                <a:solidFill>
                  <a:schemeClr val="tx1"/>
                </a:solidFill>
                <a:latin typeface="Arial" charset="0"/>
                <a:ea typeface="Arial" charset="0"/>
                <a:cs typeface="Arial" charset="0"/>
              </a:defRPr>
            </a:lvl2pPr>
            <a:lvl3pPr marL="1156509" indent="-231302" eaLnBrk="0" hangingPunct="0">
              <a:defRPr>
                <a:solidFill>
                  <a:schemeClr val="tx1"/>
                </a:solidFill>
                <a:latin typeface="Arial" charset="0"/>
                <a:ea typeface="Arial" charset="0"/>
                <a:cs typeface="Arial" charset="0"/>
              </a:defRPr>
            </a:lvl3pPr>
            <a:lvl4pPr marL="1619113" indent="-231302" eaLnBrk="0" hangingPunct="0">
              <a:defRPr>
                <a:solidFill>
                  <a:schemeClr val="tx1"/>
                </a:solidFill>
                <a:latin typeface="Arial" charset="0"/>
                <a:ea typeface="Arial" charset="0"/>
                <a:cs typeface="Arial" charset="0"/>
              </a:defRPr>
            </a:lvl4pPr>
            <a:lvl5pPr marL="2081716" indent="-231302" eaLnBrk="0" hangingPunct="0">
              <a:defRPr>
                <a:solidFill>
                  <a:schemeClr val="tx1"/>
                </a:solidFill>
                <a:latin typeface="Arial" charset="0"/>
                <a:ea typeface="Arial" charset="0"/>
                <a:cs typeface="Arial" charset="0"/>
              </a:defRPr>
            </a:lvl5pPr>
            <a:lvl6pPr marL="2544320" indent="-231302" eaLnBrk="0" fontAlgn="base" hangingPunct="0">
              <a:spcBef>
                <a:spcPct val="0"/>
              </a:spcBef>
              <a:spcAft>
                <a:spcPct val="0"/>
              </a:spcAft>
              <a:defRPr>
                <a:solidFill>
                  <a:schemeClr val="tx1"/>
                </a:solidFill>
                <a:latin typeface="Arial" charset="0"/>
                <a:ea typeface="Arial" charset="0"/>
                <a:cs typeface="Arial" charset="0"/>
              </a:defRPr>
            </a:lvl6pPr>
            <a:lvl7pPr marL="3006924" indent="-231302" eaLnBrk="0" fontAlgn="base" hangingPunct="0">
              <a:spcBef>
                <a:spcPct val="0"/>
              </a:spcBef>
              <a:spcAft>
                <a:spcPct val="0"/>
              </a:spcAft>
              <a:defRPr>
                <a:solidFill>
                  <a:schemeClr val="tx1"/>
                </a:solidFill>
                <a:latin typeface="Arial" charset="0"/>
                <a:ea typeface="Arial" charset="0"/>
                <a:cs typeface="Arial" charset="0"/>
              </a:defRPr>
            </a:lvl7pPr>
            <a:lvl8pPr marL="3469527" indent="-231302" eaLnBrk="0" fontAlgn="base" hangingPunct="0">
              <a:spcBef>
                <a:spcPct val="0"/>
              </a:spcBef>
              <a:spcAft>
                <a:spcPct val="0"/>
              </a:spcAft>
              <a:defRPr>
                <a:solidFill>
                  <a:schemeClr val="tx1"/>
                </a:solidFill>
                <a:latin typeface="Arial" charset="0"/>
                <a:ea typeface="Arial" charset="0"/>
                <a:cs typeface="Arial" charset="0"/>
              </a:defRPr>
            </a:lvl8pPr>
            <a:lvl9pPr marL="3932132" indent="-231302"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A7122D0-47E8-F546-BFCA-CC4CC0625298}" type="slidenum">
              <a:rPr lang="en-US">
                <a:latin typeface="Calibri" charset="0"/>
              </a:rPr>
              <a:pPr eaLnBrk="1" hangingPunct="1"/>
              <a:t>18</a:t>
            </a:fld>
            <a:endParaRPr lang="en-US">
              <a:latin typeface="Calibri" charset="0"/>
            </a:endParaRPr>
          </a:p>
        </p:txBody>
      </p:sp>
      <p:sp>
        <p:nvSpPr>
          <p:cNvPr id="41987" name="Rectangle 2"/>
          <p:cNvSpPr>
            <a:spLocks noGrp="1" noRot="1" noChangeAspect="1" noChangeArrowheads="1" noTextEdit="1"/>
          </p:cNvSpPr>
          <p:nvPr>
            <p:ph type="sldImg"/>
          </p:nvPr>
        </p:nvSpPr>
        <p:spPr bwMode="auto">
          <a:xfrm>
            <a:off x="1697038" y="692150"/>
            <a:ext cx="3560762" cy="20034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3" name="Rectangle 3"/>
          <p:cNvSpPr>
            <a:spLocks noGrp="1" noChangeArrowheads="1"/>
          </p:cNvSpPr>
          <p:nvPr>
            <p:ph type="body" idx="1"/>
          </p:nvPr>
        </p:nvSpPr>
        <p:spPr>
          <a:xfrm>
            <a:off x="309104" y="3003272"/>
            <a:ext cx="6413906" cy="5852531"/>
          </a:xfrm>
          <a:prstGeom prst="rect">
            <a:avLst/>
          </a:prstGeom>
        </p:spPr>
        <p:txBody>
          <a:bodyPr wrap="square" lIns="92534" tIns="46268" rIns="92534" bIns="46268" numCol="1" anchor="t" anchorCtr="0" compatLnSpc="1">
            <a:prstTxWarp prst="textNoShape">
              <a:avLst/>
            </a:prstTxWarp>
          </a:bodyPr>
          <a:lstStyle/>
          <a:p>
            <a:pPr>
              <a:lnSpc>
                <a:spcPct val="90000"/>
              </a:lnSpc>
            </a:pPr>
            <a:r>
              <a:rPr lang="en-US" sz="1400" dirty="0">
                <a:latin typeface="Calibri" charset="0"/>
              </a:rPr>
              <a:t>In addition, Africa itself is a continent made up of 47 countries (53 if you count neighboring islands such as Madagascar or Seychelles)</a:t>
            </a:r>
          </a:p>
          <a:p>
            <a:pPr>
              <a:lnSpc>
                <a:spcPct val="90000"/>
              </a:lnSpc>
            </a:pPr>
            <a:endParaRPr lang="en-US" sz="1400" dirty="0">
              <a:latin typeface="Calibri" charset="0"/>
            </a:endParaRPr>
          </a:p>
          <a:p>
            <a:pPr>
              <a:lnSpc>
                <a:spcPct val="90000"/>
              </a:lnSpc>
            </a:pPr>
            <a:r>
              <a:rPr lang="en-US" sz="1400" dirty="0">
                <a:latin typeface="Calibri" charset="0"/>
              </a:rPr>
              <a:t>We must keep this in mind when we talk about African Immigrants. I will speak of generalities that apply to immigrants from Africa, but try to be as specific as possible when talking about particular cultures/tribes</a:t>
            </a:r>
          </a:p>
          <a:p>
            <a:pPr>
              <a:lnSpc>
                <a:spcPct val="90000"/>
              </a:lnSpc>
            </a:pPr>
            <a:r>
              <a:rPr lang="en-US" sz="1400" dirty="0">
                <a:latin typeface="Calibri" charset="0"/>
              </a:rPr>
              <a:t>-Countries are very different what happens in West Africa happens in South Africa (or what happens in one tribe happens in another tribe). A lot of countries formed through colonialism. </a:t>
            </a:r>
          </a:p>
          <a:p>
            <a:pPr>
              <a:lnSpc>
                <a:spcPct val="90000"/>
              </a:lnSpc>
            </a:pPr>
            <a:r>
              <a:rPr lang="en-US" sz="1400" dirty="0">
                <a:latin typeface="Calibri" charset="0"/>
              </a:rPr>
              <a:t>-In fact, some African ethnic groups are vastly different from one another. For example, there are different forms of </a:t>
            </a:r>
          </a:p>
          <a:p>
            <a:pPr lvl="4">
              <a:lnSpc>
                <a:spcPct val="90000"/>
              </a:lnSpc>
              <a:buFontTx/>
              <a:buChar char="•"/>
            </a:pPr>
            <a:r>
              <a:rPr lang="en-US" sz="1400" dirty="0">
                <a:latin typeface="Calibri" charset="0"/>
              </a:rPr>
              <a:t>languages spoken,</a:t>
            </a:r>
          </a:p>
          <a:p>
            <a:pPr lvl="4">
              <a:lnSpc>
                <a:spcPct val="90000"/>
              </a:lnSpc>
              <a:buFontTx/>
              <a:buChar char="•"/>
            </a:pPr>
            <a:r>
              <a:rPr lang="en-US" sz="1400" dirty="0">
                <a:latin typeface="Calibri" charset="0"/>
              </a:rPr>
              <a:t>Food eaten and cooked</a:t>
            </a:r>
          </a:p>
          <a:p>
            <a:pPr lvl="4">
              <a:lnSpc>
                <a:spcPct val="90000"/>
              </a:lnSpc>
              <a:buFontTx/>
              <a:buChar char="•"/>
            </a:pPr>
            <a:r>
              <a:rPr lang="en-US" sz="1400" dirty="0">
                <a:latin typeface="Calibri" charset="0"/>
              </a:rPr>
              <a:t>Geographical location</a:t>
            </a:r>
          </a:p>
          <a:p>
            <a:pPr lvl="4">
              <a:lnSpc>
                <a:spcPct val="90000"/>
              </a:lnSpc>
              <a:buFontTx/>
              <a:buChar char="•"/>
            </a:pPr>
            <a:r>
              <a:rPr lang="en-US" sz="1400" dirty="0">
                <a:latin typeface="Calibri" charset="0"/>
              </a:rPr>
              <a:t>Forms of dress </a:t>
            </a:r>
          </a:p>
          <a:p>
            <a:pPr lvl="4">
              <a:lnSpc>
                <a:spcPct val="90000"/>
              </a:lnSpc>
              <a:buFontTx/>
              <a:buChar char="•"/>
            </a:pPr>
            <a:r>
              <a:rPr lang="en-US" sz="1400" dirty="0">
                <a:latin typeface="Calibri" charset="0"/>
              </a:rPr>
              <a:t>Forms of greetings</a:t>
            </a:r>
          </a:p>
          <a:p>
            <a:pPr lvl="4">
              <a:lnSpc>
                <a:spcPct val="90000"/>
              </a:lnSpc>
              <a:buFontTx/>
              <a:buChar char="•"/>
            </a:pPr>
            <a:r>
              <a:rPr lang="en-US" sz="1400" dirty="0">
                <a:latin typeface="Calibri" charset="0"/>
              </a:rPr>
              <a:t>Parent-child rearing practices</a:t>
            </a:r>
          </a:p>
          <a:p>
            <a:pPr lvl="4">
              <a:lnSpc>
                <a:spcPct val="90000"/>
              </a:lnSpc>
              <a:buFontTx/>
              <a:buChar char="•"/>
            </a:pPr>
            <a:r>
              <a:rPr lang="en-US" sz="1400" dirty="0">
                <a:latin typeface="Calibri" charset="0"/>
              </a:rPr>
              <a:t>Religion</a:t>
            </a:r>
          </a:p>
          <a:p>
            <a:pPr>
              <a:lnSpc>
                <a:spcPct val="90000"/>
              </a:lnSpc>
              <a:buFontTx/>
              <a:buChar char="•"/>
            </a:pPr>
            <a:r>
              <a:rPr lang="en-US" sz="1400" dirty="0">
                <a:latin typeface="Calibri" charset="0"/>
              </a:rPr>
              <a:t>For example, within Nigeria, there are three predominant tribes (among over 50 different ones) who speak different languages and even different religions. In another  topic, we can explore the trauma of colonialism </a:t>
            </a:r>
          </a:p>
          <a:p>
            <a:pPr>
              <a:lnSpc>
                <a:spcPct val="90000"/>
              </a:lnSpc>
              <a:buFontTx/>
              <a:buChar char="•"/>
            </a:pPr>
            <a:r>
              <a:rPr lang="en-US" sz="1400" dirty="0">
                <a:latin typeface="Calibri" charset="0"/>
              </a:rPr>
              <a:t>In addition, other than the noticeable differences, there are other levels of complexity that must be mentioned as well. For example, </a:t>
            </a:r>
          </a:p>
          <a:p>
            <a:pPr lvl="2">
              <a:lnSpc>
                <a:spcPct val="90000"/>
              </a:lnSpc>
              <a:buFontTx/>
              <a:buChar char="•"/>
            </a:pPr>
            <a:r>
              <a:rPr lang="en-US" sz="1400" dirty="0">
                <a:latin typeface="Calibri" charset="0"/>
              </a:rPr>
              <a:t>Immigrants even from the same nation or ethnic group will arrive in the United States with varying levels of literacy, educational attainment, professional experience, family support, and physical and psychological health</a:t>
            </a:r>
          </a:p>
          <a:p>
            <a:pPr lvl="2">
              <a:lnSpc>
                <a:spcPct val="90000"/>
              </a:lnSpc>
              <a:buFontTx/>
              <a:buChar char="•"/>
            </a:pPr>
            <a:r>
              <a:rPr lang="en-US" sz="1400" dirty="0">
                <a:latin typeface="Calibri" charset="0"/>
              </a:rPr>
              <a:t>Therefore, it</a:t>
            </a:r>
            <a:r>
              <a:rPr lang="ja-JP" altLang="en-US" sz="1400" dirty="0">
                <a:latin typeface="Calibri" charset="0"/>
              </a:rPr>
              <a:t>’</a:t>
            </a:r>
            <a:r>
              <a:rPr lang="en-US" sz="1400" dirty="0">
                <a:latin typeface="Calibri" charset="0"/>
              </a:rPr>
              <a:t>s imperative to not prescribe certain </a:t>
            </a:r>
            <a:r>
              <a:rPr lang="ja-JP" altLang="en-US" sz="1400" dirty="0">
                <a:latin typeface="Calibri" charset="0"/>
              </a:rPr>
              <a:t>“</a:t>
            </a:r>
            <a:r>
              <a:rPr lang="en-US" sz="1400" dirty="0">
                <a:latin typeface="Calibri" charset="0"/>
              </a:rPr>
              <a:t>African tendencies</a:t>
            </a:r>
            <a:r>
              <a:rPr lang="ja-JP" altLang="en-US" sz="1400" dirty="0">
                <a:latin typeface="Calibri" charset="0"/>
              </a:rPr>
              <a:t>”</a:t>
            </a:r>
            <a:r>
              <a:rPr lang="en-US" sz="1400" dirty="0">
                <a:latin typeface="Calibri" charset="0"/>
              </a:rPr>
              <a:t> to all Africans </a:t>
            </a:r>
          </a:p>
          <a:p>
            <a:pPr>
              <a:lnSpc>
                <a:spcPct val="90000"/>
              </a:lnSpc>
            </a:pPr>
            <a:endParaRPr lang="en-US" sz="1400" dirty="0">
              <a:latin typeface="Calibri" charset="0"/>
            </a:endParaRPr>
          </a:p>
        </p:txBody>
      </p:sp>
    </p:spTree>
    <p:extLst>
      <p:ext uri="{BB962C8B-B14F-4D97-AF65-F5344CB8AC3E}">
        <p14:creationId xmlns:p14="http://schemas.microsoft.com/office/powerpoint/2010/main" val="2111983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389398"/>
            <a:ext cx="5563870" cy="4158377"/>
          </a:xfrm>
          <a:prstGeom prst="rect">
            <a:avLst/>
          </a:prstGeom>
        </p:spPr>
        <p:txBody>
          <a:bodyPr lIns="92534" tIns="46268" rIns="92534" bIns="46268"/>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pPr/>
              <a:t>19</a:t>
            </a:fld>
            <a:endParaRPr lang="en-US"/>
          </a:p>
        </p:txBody>
      </p:sp>
    </p:spTree>
    <p:extLst>
      <p:ext uri="{BB962C8B-B14F-4D97-AF65-F5344CB8AC3E}">
        <p14:creationId xmlns:p14="http://schemas.microsoft.com/office/powerpoint/2010/main" val="151200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389398"/>
            <a:ext cx="5563870" cy="4158377"/>
          </a:xfrm>
          <a:prstGeom prst="rect">
            <a:avLst/>
          </a:prstGeom>
        </p:spPr>
        <p:txBody>
          <a:bodyPr lIns="92534" tIns="46268" rIns="92534" bIns="46268"/>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pPr/>
              <a:t>2</a:t>
            </a:fld>
            <a:endParaRPr lang="en-US"/>
          </a:p>
        </p:txBody>
      </p:sp>
    </p:spTree>
    <p:extLst>
      <p:ext uri="{BB962C8B-B14F-4D97-AF65-F5344CB8AC3E}">
        <p14:creationId xmlns:p14="http://schemas.microsoft.com/office/powerpoint/2010/main" val="562131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389398"/>
            <a:ext cx="5563870" cy="4158377"/>
          </a:xfrm>
          <a:prstGeom prst="rect">
            <a:avLst/>
          </a:prstGeom>
        </p:spPr>
        <p:txBody>
          <a:bodyPr lIns="92534" tIns="46268" rIns="92534" bIns="46268"/>
          <a:lstStyle/>
          <a:p>
            <a:pPr marL="254574" indent="-254574" defTabSz="469983">
              <a:defRPr/>
            </a:pPr>
            <a:r>
              <a:rPr lang="en-US" dirty="0" smtClean="0"/>
              <a:t>There is no one</a:t>
            </a:r>
            <a:r>
              <a:rPr lang="en-US" baseline="0" dirty="0" smtClean="0"/>
              <a:t> issue that can be tackled, but a myriad of issues that come together and influence the prevalence, the persistence, and the difficulties in changing</a:t>
            </a:r>
            <a:endParaRPr lang="en-US" dirty="0" smtClean="0"/>
          </a:p>
          <a:p>
            <a:pPr marL="254574" indent="-254574"/>
            <a:endParaRPr lang="en-US" dirty="0" smtClean="0">
              <a:latin typeface="Calibri" charset="0"/>
            </a:endParaRPr>
          </a:p>
          <a:p>
            <a:pPr marL="254574" indent="-254574"/>
            <a:endParaRPr lang="en-US" dirty="0" smtClean="0">
              <a:latin typeface="Calibri" charset="0"/>
            </a:endParaRPr>
          </a:p>
          <a:p>
            <a:pPr marL="254574" indent="-254574"/>
            <a:r>
              <a:rPr lang="en-US" dirty="0" smtClean="0">
                <a:latin typeface="Calibri" charset="0"/>
              </a:rPr>
              <a:t>To address these questions, I postulate that there are five reasons why domestic violence is so pervasive and why there are problems in fixing the issue. </a:t>
            </a:r>
          </a:p>
          <a:p>
            <a:pPr marL="254574" indent="-254574">
              <a:buFontTx/>
              <a:buAutoNum type="romanLcParenR"/>
            </a:pPr>
            <a:r>
              <a:rPr lang="en-US" dirty="0" smtClean="0">
                <a:latin typeface="Calibri" charset="0"/>
              </a:rPr>
              <a:t>The cultural acceptance that </a:t>
            </a:r>
            <a:r>
              <a:rPr lang="ja-JP" altLang="en-US" dirty="0" smtClean="0">
                <a:latin typeface="Calibri" charset="0"/>
              </a:rPr>
              <a:t>“</a:t>
            </a:r>
            <a:r>
              <a:rPr lang="en-US" dirty="0" smtClean="0">
                <a:latin typeface="Calibri" charset="0"/>
              </a:rPr>
              <a:t>allows</a:t>
            </a:r>
            <a:r>
              <a:rPr lang="ja-JP" altLang="en-US" dirty="0" smtClean="0">
                <a:latin typeface="Calibri" charset="0"/>
              </a:rPr>
              <a:t>”</a:t>
            </a:r>
            <a:r>
              <a:rPr lang="en-US" dirty="0" smtClean="0">
                <a:latin typeface="Calibri" charset="0"/>
              </a:rPr>
              <a:t> domestic violence to continue unabashedly: definition, gender</a:t>
            </a:r>
            <a:r>
              <a:rPr lang="en-US" baseline="0" dirty="0" smtClean="0">
                <a:latin typeface="Calibri" charset="0"/>
              </a:rPr>
              <a:t> roles, religion</a:t>
            </a:r>
            <a:endParaRPr lang="en-US" dirty="0" smtClean="0">
              <a:latin typeface="Calibri" charset="0"/>
            </a:endParaRPr>
          </a:p>
          <a:p>
            <a:pPr marL="254574" indent="-254574">
              <a:buFontTx/>
              <a:buAutoNum type="romanLcParenR"/>
            </a:pPr>
            <a:r>
              <a:rPr lang="en-US" dirty="0" smtClean="0">
                <a:latin typeface="Calibri" charset="0"/>
              </a:rPr>
              <a:t>Social isolation that immigrants encounter when they move to foreign lands: limited access to informal</a:t>
            </a:r>
            <a:r>
              <a:rPr lang="en-US" baseline="0" dirty="0" smtClean="0">
                <a:latin typeface="Calibri" charset="0"/>
              </a:rPr>
              <a:t> ways to seek help</a:t>
            </a:r>
            <a:endParaRPr lang="en-US" dirty="0" smtClean="0">
              <a:latin typeface="Calibri" charset="0"/>
            </a:endParaRPr>
          </a:p>
          <a:p>
            <a:pPr marL="254574" indent="-254574">
              <a:buFontTx/>
              <a:buAutoNum type="romanLcParenR"/>
            </a:pPr>
            <a:r>
              <a:rPr lang="en-US" dirty="0" smtClean="0">
                <a:latin typeface="Calibri" charset="0"/>
              </a:rPr>
              <a:t>The immigration/refugee status that leaves many immigrants unaware of their rights: language, fear of police; fear</a:t>
            </a:r>
            <a:r>
              <a:rPr lang="en-US" baseline="0" dirty="0" smtClean="0">
                <a:latin typeface="Calibri" charset="0"/>
              </a:rPr>
              <a:t> of </a:t>
            </a:r>
            <a:r>
              <a:rPr lang="en-US" dirty="0" smtClean="0">
                <a:latin typeface="Calibri" charset="0"/>
              </a:rPr>
              <a:t>medical/psychiatric</a:t>
            </a:r>
            <a:r>
              <a:rPr lang="en-US" baseline="0" dirty="0" smtClean="0">
                <a:latin typeface="Calibri" charset="0"/>
              </a:rPr>
              <a:t> institutions, unaware of resources</a:t>
            </a:r>
            <a:endParaRPr lang="en-US" dirty="0" smtClean="0">
              <a:latin typeface="Calibri" charset="0"/>
            </a:endParaRPr>
          </a:p>
          <a:p>
            <a:pPr marL="254574" indent="-254574">
              <a:buFontTx/>
              <a:buAutoNum type="romanLcParenR"/>
            </a:pPr>
            <a:r>
              <a:rPr lang="en-US" dirty="0" smtClean="0">
                <a:latin typeface="Calibri" charset="0"/>
              </a:rPr>
              <a:t> Economic</a:t>
            </a:r>
            <a:r>
              <a:rPr lang="en-US" baseline="0" dirty="0" smtClean="0">
                <a:latin typeface="Calibri" charset="0"/>
              </a:rPr>
              <a:t> insecurity: poverty, financial dependence </a:t>
            </a:r>
            <a:endParaRPr lang="en-US" dirty="0" smtClean="0">
              <a:latin typeface="Calibri" charset="0"/>
            </a:endParaRPr>
          </a:p>
          <a:p>
            <a:pPr marL="254574" indent="-254574">
              <a:buFontTx/>
              <a:buAutoNum type="romanLcParenR"/>
            </a:pPr>
            <a:r>
              <a:rPr lang="en-US" dirty="0" smtClean="0">
                <a:latin typeface="Calibri" charset="0"/>
              </a:rPr>
              <a:t>Ethnic Identification and unwillingness</a:t>
            </a:r>
            <a:r>
              <a:rPr lang="en-US" baseline="0" dirty="0" smtClean="0">
                <a:latin typeface="Calibri" charset="0"/>
              </a:rPr>
              <a:t> to engage with other groups: importance of marriage/wife as an identity; protecting the community </a:t>
            </a:r>
            <a:endParaRPr lang="en-US"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AADF99C9-7E9A-48A7-AE8E-F9FBE0C7A833}" type="slidenum">
              <a:rPr lang="en-US" smtClean="0"/>
              <a:pPr/>
              <a:t>20</a:t>
            </a:fld>
            <a:endParaRPr lang="en-US"/>
          </a:p>
        </p:txBody>
      </p:sp>
    </p:spTree>
    <p:extLst>
      <p:ext uri="{BB962C8B-B14F-4D97-AF65-F5344CB8AC3E}">
        <p14:creationId xmlns:p14="http://schemas.microsoft.com/office/powerpoint/2010/main" val="3387322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51731" indent="-289127" eaLnBrk="0" hangingPunct="0">
              <a:defRPr>
                <a:solidFill>
                  <a:schemeClr val="tx1"/>
                </a:solidFill>
                <a:latin typeface="Arial" charset="0"/>
                <a:ea typeface="Arial" charset="0"/>
                <a:cs typeface="Arial" charset="0"/>
              </a:defRPr>
            </a:lvl2pPr>
            <a:lvl3pPr marL="1156509" indent="-231302" eaLnBrk="0" hangingPunct="0">
              <a:defRPr>
                <a:solidFill>
                  <a:schemeClr val="tx1"/>
                </a:solidFill>
                <a:latin typeface="Arial" charset="0"/>
                <a:ea typeface="Arial" charset="0"/>
                <a:cs typeface="Arial" charset="0"/>
              </a:defRPr>
            </a:lvl3pPr>
            <a:lvl4pPr marL="1619113" indent="-231302" eaLnBrk="0" hangingPunct="0">
              <a:defRPr>
                <a:solidFill>
                  <a:schemeClr val="tx1"/>
                </a:solidFill>
                <a:latin typeface="Arial" charset="0"/>
                <a:ea typeface="Arial" charset="0"/>
                <a:cs typeface="Arial" charset="0"/>
              </a:defRPr>
            </a:lvl4pPr>
            <a:lvl5pPr marL="2081716" indent="-231302" eaLnBrk="0" hangingPunct="0">
              <a:defRPr>
                <a:solidFill>
                  <a:schemeClr val="tx1"/>
                </a:solidFill>
                <a:latin typeface="Arial" charset="0"/>
                <a:ea typeface="Arial" charset="0"/>
                <a:cs typeface="Arial" charset="0"/>
              </a:defRPr>
            </a:lvl5pPr>
            <a:lvl6pPr marL="2544320" indent="-231302" eaLnBrk="0" fontAlgn="base" hangingPunct="0">
              <a:spcBef>
                <a:spcPct val="0"/>
              </a:spcBef>
              <a:spcAft>
                <a:spcPct val="0"/>
              </a:spcAft>
              <a:defRPr>
                <a:solidFill>
                  <a:schemeClr val="tx1"/>
                </a:solidFill>
                <a:latin typeface="Arial" charset="0"/>
                <a:ea typeface="Arial" charset="0"/>
                <a:cs typeface="Arial" charset="0"/>
              </a:defRPr>
            </a:lvl6pPr>
            <a:lvl7pPr marL="3006924" indent="-231302" eaLnBrk="0" fontAlgn="base" hangingPunct="0">
              <a:spcBef>
                <a:spcPct val="0"/>
              </a:spcBef>
              <a:spcAft>
                <a:spcPct val="0"/>
              </a:spcAft>
              <a:defRPr>
                <a:solidFill>
                  <a:schemeClr val="tx1"/>
                </a:solidFill>
                <a:latin typeface="Arial" charset="0"/>
                <a:ea typeface="Arial" charset="0"/>
                <a:cs typeface="Arial" charset="0"/>
              </a:defRPr>
            </a:lvl7pPr>
            <a:lvl8pPr marL="3469527" indent="-231302" eaLnBrk="0" fontAlgn="base" hangingPunct="0">
              <a:spcBef>
                <a:spcPct val="0"/>
              </a:spcBef>
              <a:spcAft>
                <a:spcPct val="0"/>
              </a:spcAft>
              <a:defRPr>
                <a:solidFill>
                  <a:schemeClr val="tx1"/>
                </a:solidFill>
                <a:latin typeface="Arial" charset="0"/>
                <a:ea typeface="Arial" charset="0"/>
                <a:cs typeface="Arial" charset="0"/>
              </a:defRPr>
            </a:lvl8pPr>
            <a:lvl9pPr marL="3932132" indent="-231302"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A2C9B3C-32D4-C24B-A907-939297A31C17}" type="slidenum">
              <a:rPr lang="en-US">
                <a:latin typeface="Calibri" charset="0"/>
              </a:rPr>
              <a:pPr eaLnBrk="1" hangingPunct="1"/>
              <a:t>21</a:t>
            </a:fld>
            <a:endParaRPr lang="en-US">
              <a:latin typeface="Calibri" charset="0"/>
            </a:endParaRPr>
          </a:p>
        </p:txBody>
      </p:sp>
      <p:sp>
        <p:nvSpPr>
          <p:cNvPr id="37891" name="Rectangle 3"/>
          <p:cNvSpPr>
            <a:spLocks noGrp="1" noChangeArrowheads="1"/>
          </p:cNvSpPr>
          <p:nvPr>
            <p:ph type="body" idx="1"/>
          </p:nvPr>
        </p:nvSpPr>
        <p:spPr bwMode="auto">
          <a:xfrm>
            <a:off x="231829" y="693063"/>
            <a:ext cx="6491182" cy="103959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81" tIns="45541" rIns="91081" bIns="45541" numCol="1" anchor="t" anchorCtr="0" compatLnSpc="1">
            <a:prstTxWarp prst="textNoShape">
              <a:avLst/>
            </a:prstTxWarp>
          </a:bodyPr>
          <a:lstStyle/>
          <a:p>
            <a:pPr marL="231302" indent="-231302">
              <a:lnSpc>
                <a:spcPct val="90000"/>
              </a:lnSpc>
            </a:pPr>
            <a:r>
              <a:rPr lang="en-US" sz="800" dirty="0">
                <a:latin typeface="Calibri" charset="0"/>
              </a:rPr>
              <a:t>Cultural Acceptance</a:t>
            </a:r>
          </a:p>
          <a:p>
            <a:pPr marL="231302" indent="-231302">
              <a:lnSpc>
                <a:spcPct val="90000"/>
              </a:lnSpc>
              <a:buFontTx/>
              <a:buChar char="•"/>
            </a:pPr>
            <a:r>
              <a:rPr lang="en-US" sz="800" dirty="0">
                <a:latin typeface="Calibri" charset="0"/>
              </a:rPr>
              <a:t>It</a:t>
            </a:r>
            <a:r>
              <a:rPr lang="ja-JP" altLang="en-US" sz="800" dirty="0">
                <a:latin typeface="Calibri" charset="0"/>
              </a:rPr>
              <a:t>’</a:t>
            </a:r>
            <a:r>
              <a:rPr lang="en-US" sz="800" dirty="0">
                <a:latin typeface="Calibri" charset="0"/>
              </a:rPr>
              <a:t>s a form of normalcy that pervades the community. </a:t>
            </a:r>
          </a:p>
          <a:p>
            <a:pPr marL="231302" indent="-231302">
              <a:lnSpc>
                <a:spcPct val="90000"/>
              </a:lnSpc>
              <a:buFontTx/>
              <a:buChar char="•"/>
            </a:pPr>
            <a:r>
              <a:rPr lang="en-US" sz="800" dirty="0" err="1">
                <a:latin typeface="Calibri" charset="0"/>
              </a:rPr>
              <a:t>i</a:t>
            </a:r>
            <a:r>
              <a:rPr lang="en-US" sz="800" dirty="0">
                <a:latin typeface="Calibri" charset="0"/>
              </a:rPr>
              <a:t>) Definition of abuse; ii) the higher value placed on males than on females; iii) misogynistic gender roles; iv) religion and religious law</a:t>
            </a:r>
          </a:p>
          <a:p>
            <a:pPr marL="231302" indent="-231302">
              <a:lnSpc>
                <a:spcPct val="90000"/>
              </a:lnSpc>
              <a:buFontTx/>
              <a:buChar char="•"/>
            </a:pPr>
            <a:r>
              <a:rPr lang="en-US" sz="800" dirty="0">
                <a:latin typeface="Calibri" charset="0"/>
              </a:rPr>
              <a:t>All four of these contribute to the notion of </a:t>
            </a:r>
            <a:r>
              <a:rPr lang="ja-JP" altLang="en-US" sz="800" dirty="0">
                <a:latin typeface="Calibri" charset="0"/>
              </a:rPr>
              <a:t>“</a:t>
            </a:r>
            <a:r>
              <a:rPr lang="en-US" sz="800" dirty="0">
                <a:latin typeface="Calibri" charset="0"/>
              </a:rPr>
              <a:t>silence and secrecy</a:t>
            </a:r>
            <a:r>
              <a:rPr lang="ja-JP" altLang="en-US" sz="800" dirty="0">
                <a:latin typeface="Calibri" charset="0"/>
              </a:rPr>
              <a:t>”</a:t>
            </a:r>
            <a:r>
              <a:rPr lang="en-US" sz="800" dirty="0">
                <a:latin typeface="Calibri" charset="0"/>
              </a:rPr>
              <a:t> which makes it hard for victims to articulate their ordeal as well as makes it hard for researchers to understand the extent of how much violence exists</a:t>
            </a:r>
          </a:p>
          <a:p>
            <a:pPr marL="231302" indent="-231302">
              <a:lnSpc>
                <a:spcPct val="90000"/>
              </a:lnSpc>
              <a:buFontTx/>
              <a:buChar char="•"/>
            </a:pPr>
            <a:endParaRPr lang="en-US" sz="800" dirty="0">
              <a:latin typeface="Calibri" charset="0"/>
            </a:endParaRPr>
          </a:p>
          <a:p>
            <a:pPr marL="231302" indent="-231302">
              <a:lnSpc>
                <a:spcPct val="90000"/>
              </a:lnSpc>
              <a:buFontTx/>
              <a:buAutoNum type="alphaUcParenR"/>
            </a:pPr>
            <a:r>
              <a:rPr lang="en-US" sz="800" dirty="0">
                <a:latin typeface="Calibri" charset="0"/>
              </a:rPr>
              <a:t>Definition of abuse and domestic violence:</a:t>
            </a:r>
          </a:p>
          <a:p>
            <a:pPr marL="231302" indent="-231302">
              <a:lnSpc>
                <a:spcPct val="90000"/>
              </a:lnSpc>
              <a:buFontTx/>
              <a:buChar char="•"/>
            </a:pPr>
            <a:r>
              <a:rPr lang="en-US" sz="800" dirty="0">
                <a:latin typeface="Calibri" charset="0"/>
              </a:rPr>
              <a:t>Another reason for secrecy is the differing definitions of domestic violence—if some people do not consider physical harm unlawful, then there would not be any case reports</a:t>
            </a:r>
          </a:p>
          <a:p>
            <a:pPr marL="1156509" lvl="2" indent="-231302">
              <a:lnSpc>
                <a:spcPct val="90000"/>
              </a:lnSpc>
              <a:buFontTx/>
              <a:buChar char="•"/>
            </a:pPr>
            <a:r>
              <a:rPr lang="en-US" sz="800" dirty="0">
                <a:latin typeface="Calibri" charset="0"/>
              </a:rPr>
              <a:t>When asked if it was accepted for a woman to be beaten by her husband, four out of five women in an International Federation of Women Lawyers in Ghana said that domestic abuse is accepted </a:t>
            </a:r>
            <a:r>
              <a:rPr lang="ja-JP" altLang="en-US" sz="800" dirty="0">
                <a:latin typeface="Calibri" charset="0"/>
              </a:rPr>
              <a:t>“</a:t>
            </a:r>
            <a:r>
              <a:rPr lang="en-US" sz="800" dirty="0">
                <a:latin typeface="Calibri" charset="0"/>
              </a:rPr>
              <a:t>below the level of beatings that leave scars or serious injury.</a:t>
            </a:r>
            <a:r>
              <a:rPr lang="ja-JP" altLang="en-US" sz="800" dirty="0">
                <a:latin typeface="Calibri" charset="0"/>
              </a:rPr>
              <a:t>”</a:t>
            </a:r>
            <a:endParaRPr lang="en-US" sz="800" dirty="0">
              <a:latin typeface="Calibri" charset="0"/>
            </a:endParaRPr>
          </a:p>
          <a:p>
            <a:pPr marL="1156509" lvl="2" indent="-231302">
              <a:lnSpc>
                <a:spcPct val="90000"/>
              </a:lnSpc>
              <a:buFontTx/>
              <a:buChar char="•"/>
            </a:pPr>
            <a:r>
              <a:rPr lang="en-US" sz="800" dirty="0">
                <a:latin typeface="Calibri" charset="0"/>
              </a:rPr>
              <a:t>By the use of such a definition, these women, who are lawyers, implicitly allow for violence to occur</a:t>
            </a:r>
          </a:p>
          <a:p>
            <a:pPr marL="1156509" lvl="2" indent="-231302">
              <a:lnSpc>
                <a:spcPct val="90000"/>
              </a:lnSpc>
              <a:buFontTx/>
              <a:buChar char="•"/>
            </a:pPr>
            <a:r>
              <a:rPr lang="en-US" sz="800" dirty="0">
                <a:latin typeface="Calibri" charset="0"/>
              </a:rPr>
              <a:t>In a recent study from 17 sub-Saharan countries, women were more likely to justify IPV than men </a:t>
            </a:r>
            <a:r>
              <a:rPr lang="en-US" sz="800" dirty="0">
                <a:latin typeface="Calibri" charset="0"/>
                <a:sym typeface="Wingdings"/>
              </a:rPr>
              <a:t> to teach her place</a:t>
            </a:r>
            <a:endParaRPr lang="en-US" sz="800" dirty="0">
              <a:latin typeface="Calibri" charset="0"/>
            </a:endParaRPr>
          </a:p>
          <a:p>
            <a:pPr marL="173477" indent="-173477">
              <a:buFont typeface="Arial"/>
              <a:buChar char="•"/>
            </a:pPr>
            <a:r>
              <a:rPr lang="en-US" dirty="0"/>
              <a:t>Among the Somali community, it is viewed as an acceptable means of maintaining the patriarchal structure of the family (Pan et al, 38)</a:t>
            </a:r>
          </a:p>
          <a:p>
            <a:pPr marL="231302" indent="-231302">
              <a:lnSpc>
                <a:spcPct val="90000"/>
              </a:lnSpc>
            </a:pPr>
            <a:endParaRPr lang="en-US" sz="800" dirty="0">
              <a:latin typeface="Calibri" charset="0"/>
            </a:endParaRPr>
          </a:p>
          <a:p>
            <a:pPr marL="231302" indent="-231302">
              <a:lnSpc>
                <a:spcPct val="90000"/>
              </a:lnSpc>
            </a:pPr>
            <a:r>
              <a:rPr lang="en-US" sz="800" dirty="0">
                <a:latin typeface="Calibri" charset="0"/>
              </a:rPr>
              <a:t>B) More value is placed with the male than with the female. This is because </a:t>
            </a:r>
          </a:p>
          <a:p>
            <a:pPr marL="231302" indent="-231302">
              <a:lnSpc>
                <a:spcPct val="90000"/>
              </a:lnSpc>
              <a:buFontTx/>
              <a:buChar char="•"/>
            </a:pPr>
            <a:r>
              <a:rPr lang="en-US" sz="800" dirty="0">
                <a:latin typeface="Calibri" charset="0"/>
              </a:rPr>
              <a:t>In most African societies, women are often seen as subordinate and thus they can be treated as such, both in the household and in the public and law arena</a:t>
            </a:r>
          </a:p>
          <a:p>
            <a:pPr marL="693906" lvl="1" indent="-231302">
              <a:lnSpc>
                <a:spcPct val="90000"/>
              </a:lnSpc>
              <a:buFontTx/>
              <a:buChar char="•"/>
            </a:pPr>
            <a:r>
              <a:rPr lang="en-US" sz="800" dirty="0">
                <a:latin typeface="Calibri" charset="0"/>
              </a:rPr>
              <a:t>As patriarchal societies, these gender inequalities become indoctrinated into the psyches of children, and thus they grow up either with a sense of superiority or a sense of inferiority. </a:t>
            </a:r>
          </a:p>
          <a:p>
            <a:pPr marL="231302" indent="-231302">
              <a:lnSpc>
                <a:spcPct val="90000"/>
              </a:lnSpc>
              <a:buFontTx/>
              <a:buChar char="•"/>
            </a:pPr>
            <a:r>
              <a:rPr lang="en-US" sz="800" dirty="0">
                <a:latin typeface="Calibri" charset="0"/>
              </a:rPr>
              <a:t>Additionally, women can be seen as property both in the public and private domain. Institutionalization of this type of inequality remains common in African customary law. For example, a women</a:t>
            </a:r>
            <a:r>
              <a:rPr lang="ja-JP" altLang="en-US" sz="800" dirty="0">
                <a:latin typeface="Calibri" charset="0"/>
              </a:rPr>
              <a:t>’</a:t>
            </a:r>
            <a:r>
              <a:rPr lang="en-US" sz="800" dirty="0">
                <a:latin typeface="Calibri" charset="0"/>
              </a:rPr>
              <a:t>s reproductive capacity is considered </a:t>
            </a:r>
            <a:r>
              <a:rPr lang="ja-JP" altLang="en-US" sz="800" dirty="0">
                <a:latin typeface="Calibri" charset="0"/>
              </a:rPr>
              <a:t>“</a:t>
            </a:r>
            <a:r>
              <a:rPr lang="en-US" sz="800" dirty="0">
                <a:latin typeface="Calibri" charset="0"/>
              </a:rPr>
              <a:t>owned</a:t>
            </a:r>
            <a:r>
              <a:rPr lang="ja-JP" altLang="en-US" sz="800" dirty="0">
                <a:latin typeface="Calibri" charset="0"/>
              </a:rPr>
              <a:t>”</a:t>
            </a:r>
            <a:r>
              <a:rPr lang="en-US" sz="800" dirty="0">
                <a:latin typeface="Calibri" charset="0"/>
              </a:rPr>
              <a:t> by the husband</a:t>
            </a:r>
            <a:r>
              <a:rPr lang="ja-JP" altLang="en-US" sz="800" dirty="0">
                <a:latin typeface="Calibri" charset="0"/>
              </a:rPr>
              <a:t>’</a:t>
            </a:r>
            <a:r>
              <a:rPr lang="en-US" sz="800" dirty="0">
                <a:latin typeface="Calibri" charset="0"/>
              </a:rPr>
              <a:t>s lineage after marriage</a:t>
            </a:r>
          </a:p>
          <a:p>
            <a:pPr marL="693906" lvl="1" indent="-231302">
              <a:lnSpc>
                <a:spcPct val="90000"/>
              </a:lnSpc>
              <a:buFontTx/>
              <a:buChar char="•"/>
            </a:pPr>
            <a:r>
              <a:rPr lang="en-US" sz="800" dirty="0">
                <a:latin typeface="Calibri" charset="0"/>
              </a:rPr>
              <a:t>For example, in certain societies in West Africa, widows are </a:t>
            </a:r>
            <a:r>
              <a:rPr lang="ja-JP" altLang="en-US" sz="800" dirty="0">
                <a:latin typeface="Calibri" charset="0"/>
              </a:rPr>
              <a:t>“</a:t>
            </a:r>
            <a:r>
              <a:rPr lang="en-US" sz="800" dirty="0">
                <a:latin typeface="Calibri" charset="0"/>
              </a:rPr>
              <a:t>inherited</a:t>
            </a:r>
            <a:r>
              <a:rPr lang="ja-JP" altLang="en-US" sz="800" dirty="0">
                <a:latin typeface="Calibri" charset="0"/>
              </a:rPr>
              <a:t>”</a:t>
            </a:r>
            <a:r>
              <a:rPr lang="en-US" sz="800" dirty="0">
                <a:latin typeface="Calibri" charset="0"/>
              </a:rPr>
              <a:t> by their dead husband</a:t>
            </a:r>
            <a:r>
              <a:rPr lang="ja-JP" altLang="en-US" sz="800" dirty="0">
                <a:latin typeface="Calibri" charset="0"/>
              </a:rPr>
              <a:t>’</a:t>
            </a:r>
            <a:r>
              <a:rPr lang="en-US" sz="800" dirty="0">
                <a:latin typeface="Calibri" charset="0"/>
              </a:rPr>
              <a:t>s lineage after marriage. Such widow inheritance restrains a widow from marrying any other person except her dead husband</a:t>
            </a:r>
            <a:r>
              <a:rPr lang="ja-JP" altLang="en-US" sz="800" dirty="0">
                <a:latin typeface="Calibri" charset="0"/>
              </a:rPr>
              <a:t>’</a:t>
            </a:r>
            <a:r>
              <a:rPr lang="en-US" sz="800" dirty="0">
                <a:latin typeface="Calibri" charset="0"/>
              </a:rPr>
              <a:t>s brother or another member of his family</a:t>
            </a:r>
          </a:p>
          <a:p>
            <a:pPr marL="693906" lvl="1" indent="-231302">
              <a:lnSpc>
                <a:spcPct val="90000"/>
              </a:lnSpc>
              <a:buFontTx/>
              <a:buChar char="•"/>
            </a:pPr>
            <a:r>
              <a:rPr lang="en-US" sz="800" dirty="0">
                <a:latin typeface="Calibri" charset="0"/>
              </a:rPr>
              <a:t>Additionally, her worth in the family is dictated by the number of children she can bear, especially the number of boys</a:t>
            </a:r>
          </a:p>
          <a:p>
            <a:pPr marL="231302" indent="-231302">
              <a:lnSpc>
                <a:spcPct val="90000"/>
              </a:lnSpc>
            </a:pPr>
            <a:endParaRPr lang="en-US" sz="800" dirty="0">
              <a:latin typeface="Calibri" charset="0"/>
            </a:endParaRPr>
          </a:p>
          <a:p>
            <a:pPr marL="231302" indent="-231302">
              <a:lnSpc>
                <a:spcPct val="90000"/>
              </a:lnSpc>
            </a:pPr>
            <a:r>
              <a:rPr lang="en-US" sz="800" dirty="0">
                <a:latin typeface="Calibri" charset="0"/>
              </a:rPr>
              <a:t>C) Gender Roles</a:t>
            </a:r>
          </a:p>
          <a:p>
            <a:pPr marL="231302" indent="-231302">
              <a:lnSpc>
                <a:spcPct val="90000"/>
              </a:lnSpc>
              <a:buFontTx/>
              <a:buChar char="•"/>
            </a:pPr>
            <a:r>
              <a:rPr lang="en-US" sz="800" dirty="0">
                <a:latin typeface="Calibri" charset="0"/>
              </a:rPr>
              <a:t>These are traditional notions of what the man and what the woman is supposed to do in the household. </a:t>
            </a:r>
          </a:p>
          <a:p>
            <a:pPr marL="231302" indent="-231302">
              <a:lnSpc>
                <a:spcPct val="90000"/>
              </a:lnSpc>
              <a:buFontTx/>
              <a:buChar char="•"/>
            </a:pPr>
            <a:r>
              <a:rPr lang="en-US" sz="800" dirty="0">
                <a:latin typeface="Calibri" charset="0"/>
              </a:rPr>
              <a:t>The man is responsible for providing the economic provisions for the family. Everything else (food, child rearing, household chores, </a:t>
            </a:r>
            <a:r>
              <a:rPr lang="en-US" sz="800" dirty="0" err="1">
                <a:latin typeface="Calibri" charset="0"/>
              </a:rPr>
              <a:t>etc</a:t>
            </a:r>
            <a:r>
              <a:rPr lang="en-US" sz="800" dirty="0">
                <a:latin typeface="Calibri" charset="0"/>
              </a:rPr>
              <a:t>) is the responsibility of the woman. </a:t>
            </a:r>
          </a:p>
          <a:p>
            <a:pPr marL="231302" indent="-231302">
              <a:lnSpc>
                <a:spcPct val="90000"/>
              </a:lnSpc>
              <a:buFontTx/>
              <a:buChar char="•"/>
            </a:pPr>
            <a:r>
              <a:rPr lang="en-US" sz="800" dirty="0">
                <a:latin typeface="Calibri" charset="0"/>
              </a:rPr>
              <a:t>If the woman does not live up to this end of the bargain, she is allowed to beaten. </a:t>
            </a:r>
          </a:p>
          <a:p>
            <a:pPr marL="231302" indent="-231302">
              <a:lnSpc>
                <a:spcPct val="90000"/>
              </a:lnSpc>
              <a:buFontTx/>
              <a:buChar char="•"/>
            </a:pPr>
            <a:r>
              <a:rPr lang="en-US" sz="800" dirty="0">
                <a:latin typeface="Calibri" charset="0"/>
              </a:rPr>
              <a:t>A woman may even be more prone to beatings when the family immigrates to the Untied States. </a:t>
            </a:r>
          </a:p>
          <a:p>
            <a:pPr marL="693906" lvl="1" indent="-231302">
              <a:lnSpc>
                <a:spcPct val="90000"/>
              </a:lnSpc>
              <a:buFontTx/>
              <a:buChar char="•"/>
            </a:pPr>
            <a:r>
              <a:rPr lang="en-US" sz="800" dirty="0">
                <a:latin typeface="Calibri" charset="0"/>
              </a:rPr>
              <a:t>when the wives may take on a job to supplement household income and as a consequence, encounter difficulty performing household work in traditional ways. </a:t>
            </a:r>
          </a:p>
          <a:p>
            <a:pPr marL="231302" indent="-231302">
              <a:lnSpc>
                <a:spcPct val="90000"/>
              </a:lnSpc>
              <a:buFontTx/>
              <a:buChar char="•"/>
            </a:pPr>
            <a:r>
              <a:rPr lang="en-US" dirty="0"/>
              <a:t>Changes in traditional family structures, gender roles</a:t>
            </a:r>
          </a:p>
          <a:p>
            <a:pPr marL="231302" indent="-231302" defTabSz="925208">
              <a:lnSpc>
                <a:spcPct val="90000"/>
              </a:lnSpc>
              <a:buFontTx/>
              <a:buChar char="•"/>
              <a:defRPr/>
            </a:pPr>
            <a:r>
              <a:rPr lang="en-US" sz="800" dirty="0"/>
              <a:t>This is even reflected when a woman, in a case study of Somali women, when their wife receives government checks, the power dynamic in the family changes and and the men report feelings of helplessness and uselessness b/c they have lost their role as the breadwinner and many try to regain a sense of control through violence (Pan et al, 39)</a:t>
            </a:r>
            <a:endParaRPr lang="en-US" sz="800" dirty="0">
              <a:latin typeface="Calibri" charset="0"/>
            </a:endParaRPr>
          </a:p>
          <a:p>
            <a:pPr marL="173477" indent="-173477">
              <a:buFont typeface="Arial"/>
              <a:buChar char="•"/>
            </a:pPr>
            <a:r>
              <a:rPr lang="en-US" dirty="0"/>
              <a:t>Thus, while many women gained an increased sense of power and independence, their male partners experienced a loss of power and status, creating a greater likelihood of family conflicts and psychological and physical abuse (</a:t>
            </a:r>
            <a:r>
              <a:rPr lang="en-US" dirty="0" err="1"/>
              <a:t>Akinsulure</a:t>
            </a:r>
            <a:r>
              <a:rPr lang="en-US" dirty="0"/>
              <a:t>-Smith, 2) </a:t>
            </a:r>
            <a:r>
              <a:rPr lang="en-US" dirty="0">
                <a:sym typeface="Wingdings"/>
              </a:rPr>
              <a:t></a:t>
            </a:r>
            <a:r>
              <a:rPr lang="en-US" dirty="0"/>
              <a:t> also pan et al, </a:t>
            </a:r>
            <a:endParaRPr lang="en-US" dirty="0" smtClean="0"/>
          </a:p>
          <a:p>
            <a:pPr marL="173477" indent="-173477">
              <a:buFont typeface="Arial"/>
              <a:buChar char="•"/>
            </a:pPr>
            <a:r>
              <a:rPr lang="en-US" dirty="0" smtClean="0"/>
              <a:t>Opposite</a:t>
            </a:r>
            <a:r>
              <a:rPr lang="en-US" baseline="0" dirty="0" smtClean="0"/>
              <a:t> effects and more independence to leave </a:t>
            </a:r>
            <a:r>
              <a:rPr lang="en-US" dirty="0" smtClean="0"/>
              <a:t>[Horn et</a:t>
            </a:r>
            <a:r>
              <a:rPr lang="en-US" baseline="0" dirty="0" smtClean="0"/>
              <a:t> al, Women’s Perception on War, Conflict and Health, 2014]</a:t>
            </a:r>
            <a:endParaRPr lang="en-US" dirty="0"/>
          </a:p>
          <a:p>
            <a:pPr marL="231302" indent="-231302">
              <a:lnSpc>
                <a:spcPct val="90000"/>
              </a:lnSpc>
              <a:buFontTx/>
              <a:buChar char="•"/>
            </a:pPr>
            <a:endParaRPr lang="en-US" sz="800" dirty="0">
              <a:latin typeface="Calibri" charset="0"/>
            </a:endParaRPr>
          </a:p>
          <a:p>
            <a:pPr marL="231302" indent="-231302">
              <a:lnSpc>
                <a:spcPct val="90000"/>
              </a:lnSpc>
              <a:buFontTx/>
              <a:buChar char="•"/>
            </a:pPr>
            <a:endParaRPr lang="en-US" sz="800" dirty="0">
              <a:latin typeface="Calibri" charset="0"/>
            </a:endParaRPr>
          </a:p>
          <a:p>
            <a:pPr marL="231302" indent="-231302">
              <a:lnSpc>
                <a:spcPct val="90000"/>
              </a:lnSpc>
            </a:pPr>
            <a:r>
              <a:rPr lang="en-US" sz="800" dirty="0">
                <a:latin typeface="Calibri" charset="0"/>
              </a:rPr>
              <a:t>D) Religion</a:t>
            </a:r>
          </a:p>
          <a:p>
            <a:pPr marL="231302" indent="-231302">
              <a:lnSpc>
                <a:spcPct val="90000"/>
              </a:lnSpc>
              <a:buFontTx/>
              <a:buChar char="•"/>
            </a:pPr>
            <a:r>
              <a:rPr lang="en-US" sz="800" dirty="0">
                <a:latin typeface="Calibri" charset="0"/>
              </a:rPr>
              <a:t>Another one that allows men to feel superior in the moral and spiritual realm</a:t>
            </a:r>
          </a:p>
          <a:p>
            <a:pPr marL="231302" indent="-231302">
              <a:lnSpc>
                <a:spcPct val="90000"/>
              </a:lnSpc>
              <a:buFontTx/>
              <a:buChar char="•"/>
            </a:pPr>
            <a:r>
              <a:rPr lang="en-US" sz="800" dirty="0">
                <a:latin typeface="Calibri" charset="0"/>
              </a:rPr>
              <a:t>For example in Northern Nigeria which is heavily Muslim, they have adopted a law system called Shari</a:t>
            </a:r>
            <a:r>
              <a:rPr lang="ja-JP" altLang="en-US" sz="800" dirty="0">
                <a:latin typeface="Calibri" charset="0"/>
              </a:rPr>
              <a:t>’</a:t>
            </a:r>
            <a:r>
              <a:rPr lang="en-US" sz="800" dirty="0">
                <a:latin typeface="Calibri" charset="0"/>
              </a:rPr>
              <a:t>a law</a:t>
            </a:r>
          </a:p>
          <a:p>
            <a:pPr marL="693906" lvl="1" indent="-231302">
              <a:lnSpc>
                <a:spcPct val="90000"/>
              </a:lnSpc>
              <a:buFontTx/>
              <a:buChar char="•"/>
            </a:pPr>
            <a:r>
              <a:rPr lang="en-US" sz="800" dirty="0">
                <a:latin typeface="Calibri" charset="0"/>
              </a:rPr>
              <a:t>According to it</a:t>
            </a:r>
            <a:r>
              <a:rPr lang="ja-JP" altLang="en-US" sz="800" dirty="0">
                <a:latin typeface="Calibri" charset="0"/>
              </a:rPr>
              <a:t>’</a:t>
            </a:r>
            <a:r>
              <a:rPr lang="en-US" sz="800" dirty="0">
                <a:latin typeface="Calibri" charset="0"/>
              </a:rPr>
              <a:t>s law—</a:t>
            </a:r>
            <a:r>
              <a:rPr lang="ja-JP" altLang="en-US" sz="800" dirty="0">
                <a:latin typeface="Calibri" charset="0"/>
              </a:rPr>
              <a:t>”</a:t>
            </a:r>
            <a:r>
              <a:rPr lang="en-US" sz="800" dirty="0">
                <a:latin typeface="Calibri" charset="0"/>
              </a:rPr>
              <a:t>Nothing is an offense which does not amount infliction of grievous hurt upon any person and which is done by a husband for the purpose of correcting his wife. Such correction is recognized as lawful.</a:t>
            </a:r>
            <a:r>
              <a:rPr lang="ja-JP" altLang="en-US" sz="800" dirty="0">
                <a:latin typeface="Calibri" charset="0"/>
              </a:rPr>
              <a:t>”</a:t>
            </a:r>
            <a:endParaRPr lang="en-US" sz="800" dirty="0">
              <a:latin typeface="Calibri" charset="0"/>
            </a:endParaRPr>
          </a:p>
          <a:p>
            <a:pPr marL="693906" lvl="1" indent="-231302">
              <a:lnSpc>
                <a:spcPct val="90000"/>
              </a:lnSpc>
              <a:buFontTx/>
              <a:buChar char="•"/>
            </a:pPr>
            <a:r>
              <a:rPr lang="en-US" sz="800" dirty="0">
                <a:latin typeface="Calibri" charset="0"/>
              </a:rPr>
              <a:t>This is the same Shari</a:t>
            </a:r>
            <a:r>
              <a:rPr lang="ja-JP" altLang="en-US" sz="800" dirty="0">
                <a:latin typeface="Calibri" charset="0"/>
              </a:rPr>
              <a:t>’</a:t>
            </a:r>
            <a:r>
              <a:rPr lang="en-US" sz="800" dirty="0">
                <a:latin typeface="Calibri" charset="0"/>
              </a:rPr>
              <a:t>a law that allows women to be stoned to death for committing adultery</a:t>
            </a:r>
          </a:p>
          <a:p>
            <a:pPr marL="693906" lvl="1" indent="-231302">
              <a:lnSpc>
                <a:spcPct val="90000"/>
              </a:lnSpc>
              <a:buFontTx/>
              <a:buChar char="•"/>
            </a:pPr>
            <a:r>
              <a:rPr lang="en-US" sz="800" dirty="0">
                <a:latin typeface="Calibri" charset="0"/>
              </a:rPr>
              <a:t>Or most recently, the case of </a:t>
            </a:r>
            <a:r>
              <a:rPr lang="en-US" sz="800" dirty="0" err="1">
                <a:latin typeface="Calibri" charset="0"/>
              </a:rPr>
              <a:t>Meriam</a:t>
            </a:r>
            <a:r>
              <a:rPr lang="en-US" sz="800" dirty="0">
                <a:latin typeface="Calibri" charset="0"/>
              </a:rPr>
              <a:t> Ibrahim a Sudanese woman who was sentenced to be hanged for not </a:t>
            </a:r>
            <a:r>
              <a:rPr lang="en-US" sz="800" dirty="0" err="1">
                <a:latin typeface="Calibri" charset="0"/>
              </a:rPr>
              <a:t>renoucing</a:t>
            </a:r>
            <a:r>
              <a:rPr lang="en-US" sz="800" dirty="0">
                <a:latin typeface="Calibri" charset="0"/>
              </a:rPr>
              <a:t> her Christian faith and being judged for unlawful sex outside a “lawful marriage” which is considered Adultery </a:t>
            </a:r>
          </a:p>
          <a:p>
            <a:pPr marL="231302" indent="-231302">
              <a:lnSpc>
                <a:spcPct val="90000"/>
              </a:lnSpc>
              <a:buFontTx/>
              <a:buChar char="•"/>
            </a:pPr>
            <a:r>
              <a:rPr lang="en-US" sz="800" dirty="0">
                <a:latin typeface="Calibri" charset="0"/>
              </a:rPr>
              <a:t>Furthermore, religion can be a form of silencing the wife. Reverend Al Miles, a champion for fighting domestic violence, coined a phrase that dictates how religion can instill silence in a woman—</a:t>
            </a:r>
          </a:p>
          <a:p>
            <a:pPr marL="693906" lvl="1" indent="-231302">
              <a:lnSpc>
                <a:spcPct val="90000"/>
              </a:lnSpc>
              <a:buFontTx/>
              <a:buChar char="•"/>
            </a:pPr>
            <a:r>
              <a:rPr lang="ja-JP" altLang="en-US" sz="800" dirty="0">
                <a:latin typeface="Calibri" charset="0"/>
              </a:rPr>
              <a:t>“</a:t>
            </a:r>
            <a:r>
              <a:rPr lang="en-US" sz="800" dirty="0">
                <a:latin typeface="Calibri" charset="0"/>
              </a:rPr>
              <a:t>Stay, pray, and everything will be ok.</a:t>
            </a:r>
            <a:r>
              <a:rPr lang="ja-JP" altLang="en-US" sz="800" dirty="0">
                <a:latin typeface="Calibri" charset="0"/>
              </a:rPr>
              <a:t>”</a:t>
            </a:r>
            <a:endParaRPr lang="en-US" sz="800" dirty="0">
              <a:latin typeface="Calibri" charset="0"/>
            </a:endParaRPr>
          </a:p>
          <a:p>
            <a:pPr marL="693906" lvl="1" indent="-231302">
              <a:lnSpc>
                <a:spcPct val="90000"/>
              </a:lnSpc>
              <a:buFontTx/>
              <a:buChar char="•"/>
            </a:pPr>
            <a:r>
              <a:rPr lang="en-US" sz="800" dirty="0">
                <a:latin typeface="Calibri" charset="0"/>
              </a:rPr>
              <a:t>Based on this, a woman will often stay rather than leave and pray to her god in hopes that change will happen</a:t>
            </a:r>
          </a:p>
          <a:p>
            <a:pPr marL="693906" lvl="1" indent="-231302">
              <a:lnSpc>
                <a:spcPct val="90000"/>
              </a:lnSpc>
              <a:buFontTx/>
              <a:buChar char="•"/>
            </a:pPr>
            <a:endParaRPr lang="en-US" sz="800" dirty="0">
              <a:latin typeface="Calibri" charset="0"/>
            </a:endParaRPr>
          </a:p>
          <a:p>
            <a:pPr marL="693906" lvl="1" indent="-231302">
              <a:lnSpc>
                <a:spcPct val="90000"/>
              </a:lnSpc>
              <a:buFontTx/>
              <a:buChar char="•"/>
            </a:pPr>
            <a:endParaRPr lang="en-US" sz="800" dirty="0">
              <a:latin typeface="Calibri" charset="0"/>
            </a:endParaRPr>
          </a:p>
        </p:txBody>
      </p:sp>
      <p:sp>
        <p:nvSpPr>
          <p:cNvPr id="37892" name="Rectangle 4"/>
          <p:cNvSpPr>
            <a:spLocks noGrp="1" noRot="1" noChangeAspect="1" noChangeArrowheads="1" noTextEdit="1"/>
          </p:cNvSpPr>
          <p:nvPr>
            <p:ph type="sldImg"/>
          </p:nvPr>
        </p:nvSpPr>
        <p:spPr bwMode="auto">
          <a:xfrm>
            <a:off x="2892425" y="0"/>
            <a:ext cx="1092200" cy="615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389398"/>
            <a:ext cx="5563870" cy="4158377"/>
          </a:xfrm>
          <a:prstGeom prst="rect">
            <a:avLst/>
          </a:prstGeom>
        </p:spPr>
        <p:txBody>
          <a:bodyPr lIns="91081" tIns="45541" rIns="91081" bIns="45541"/>
          <a:lstStyle/>
          <a:p>
            <a:r>
              <a:rPr lang="en-US" sz="1000" dirty="0">
                <a:latin typeface="Calibri" charset="0"/>
              </a:rPr>
              <a:t>Social Isolation</a:t>
            </a:r>
          </a:p>
          <a:p>
            <a:pPr>
              <a:buFontTx/>
              <a:buChar char="•"/>
            </a:pPr>
            <a:r>
              <a:rPr lang="en-US" sz="1000" dirty="0">
                <a:latin typeface="Calibri" charset="0"/>
              </a:rPr>
              <a:t>When immigrants arrive, they may be faced with social isolation. Isolation from parents, friends, relatives that they left back home. Additionally, they feel isolated from other people from their ethnic background</a:t>
            </a:r>
          </a:p>
          <a:p>
            <a:pPr lvl="2">
              <a:buFontTx/>
              <a:buChar char="•"/>
            </a:pPr>
            <a:r>
              <a:rPr lang="en-US" sz="1000" dirty="0">
                <a:latin typeface="Calibri" charset="0"/>
              </a:rPr>
              <a:t>Even though spouse abuse clearly existed in traditional society, it is generally believed that where couples lived either with or in close proximity to their families, </a:t>
            </a:r>
            <a:r>
              <a:rPr lang="ja-JP" altLang="en-US" sz="1000" dirty="0">
                <a:latin typeface="Calibri" charset="0"/>
              </a:rPr>
              <a:t>“</a:t>
            </a:r>
            <a:r>
              <a:rPr lang="en-US" sz="1000" dirty="0">
                <a:latin typeface="Calibri" charset="0"/>
              </a:rPr>
              <a:t>excessive</a:t>
            </a:r>
            <a:r>
              <a:rPr lang="ja-JP" altLang="en-US" sz="1000" dirty="0">
                <a:latin typeface="Calibri" charset="0"/>
              </a:rPr>
              <a:t>”</a:t>
            </a:r>
            <a:r>
              <a:rPr lang="en-US" sz="1000" dirty="0">
                <a:latin typeface="Calibri" charset="0"/>
              </a:rPr>
              <a:t> beatings were prevented</a:t>
            </a:r>
          </a:p>
          <a:p>
            <a:pPr lvl="2">
              <a:buFontTx/>
              <a:buChar char="•"/>
            </a:pPr>
            <a:r>
              <a:rPr lang="en-US" sz="1000" dirty="0">
                <a:latin typeface="Calibri" charset="0"/>
              </a:rPr>
              <a:t>For example, in Ghana, women prefer to take conflicts to the extended family, clan, or other traditional authorities rather than to the state.</a:t>
            </a:r>
          </a:p>
          <a:p>
            <a:pPr lvl="2">
              <a:buFontTx/>
              <a:buChar char="•"/>
            </a:pPr>
            <a:r>
              <a:rPr lang="en-US" sz="1000" dirty="0">
                <a:latin typeface="Calibri" charset="0"/>
              </a:rPr>
              <a:t>Additionally, in Somalia, a women</a:t>
            </a:r>
            <a:r>
              <a:rPr lang="ja-JP" altLang="en-US" sz="1000" dirty="0">
                <a:latin typeface="Calibri" charset="0"/>
              </a:rPr>
              <a:t>’</a:t>
            </a:r>
            <a:r>
              <a:rPr lang="en-US" sz="1000" dirty="0">
                <a:latin typeface="Calibri" charset="0"/>
              </a:rPr>
              <a:t>s brothers and close relatives were always on hand in case any severe punishment existed. If so, the wife</a:t>
            </a:r>
            <a:r>
              <a:rPr lang="ja-JP" altLang="en-US" sz="1000" dirty="0">
                <a:latin typeface="Calibri" charset="0"/>
              </a:rPr>
              <a:t>’</a:t>
            </a:r>
            <a:r>
              <a:rPr lang="en-US" sz="1000" dirty="0">
                <a:latin typeface="Calibri" charset="0"/>
              </a:rPr>
              <a:t>s brothers would step in. </a:t>
            </a:r>
          </a:p>
          <a:p>
            <a:pPr lvl="2">
              <a:buFontTx/>
              <a:buChar char="•"/>
            </a:pPr>
            <a:r>
              <a:rPr lang="en-US" sz="1000" dirty="0">
                <a:latin typeface="Calibri" charset="0"/>
              </a:rPr>
              <a:t>A report by </a:t>
            </a:r>
            <a:r>
              <a:rPr lang="en-US" sz="1000" dirty="0" err="1">
                <a:latin typeface="Calibri" charset="0"/>
              </a:rPr>
              <a:t>Akudinele</a:t>
            </a:r>
            <a:r>
              <a:rPr lang="en-US" sz="1000" dirty="0">
                <a:latin typeface="Calibri" charset="0"/>
              </a:rPr>
              <a:t> shared that women will often use informal means of seeking support (nearby relatives, community elders/leaders) rather than formal means such as police. </a:t>
            </a:r>
          </a:p>
          <a:p>
            <a:pPr lvl="2">
              <a:buFontTx/>
              <a:buChar char="•"/>
            </a:pPr>
            <a:r>
              <a:rPr lang="en-US" sz="1000" dirty="0">
                <a:latin typeface="Calibri" charset="0"/>
              </a:rPr>
              <a:t>Thus, if there are no community leaders or nearby relatives, the women will be at a loss and may not report to the police</a:t>
            </a:r>
          </a:p>
          <a:p>
            <a:pPr lvl="2">
              <a:buFontTx/>
              <a:buChar char="•"/>
            </a:pPr>
            <a:r>
              <a:rPr lang="en-US" sz="1000" dirty="0">
                <a:latin typeface="Calibri" charset="0"/>
              </a:rPr>
              <a:t>Sometimes even when they move to the US, they may live with the man’s family and his family at times may be abusive </a:t>
            </a:r>
          </a:p>
          <a:p>
            <a:pPr defTabSz="462605">
              <a:buFontTx/>
              <a:buChar char="•"/>
              <a:defRPr/>
            </a:pPr>
            <a:endParaRPr lang="en-US" sz="1000" dirty="0"/>
          </a:p>
          <a:p>
            <a:pPr lvl="2">
              <a:buFontTx/>
              <a:buNone/>
            </a:pPr>
            <a:endParaRPr lang="en-US" sz="1000" dirty="0">
              <a:latin typeface="Calibri" charset="0"/>
            </a:endParaRPr>
          </a:p>
          <a:p>
            <a:endParaRPr lang="en-US" sz="1000" b="1" dirty="0">
              <a:latin typeface="Calibri" charset="0"/>
            </a:endParaRPr>
          </a:p>
          <a:p>
            <a:endParaRPr lang="en-US" sz="1000" dirty="0"/>
          </a:p>
        </p:txBody>
      </p:sp>
      <p:sp>
        <p:nvSpPr>
          <p:cNvPr id="4" name="Slide Number Placeholder 3"/>
          <p:cNvSpPr>
            <a:spLocks noGrp="1"/>
          </p:cNvSpPr>
          <p:nvPr>
            <p:ph type="sldNum" sz="quarter" idx="10"/>
          </p:nvPr>
        </p:nvSpPr>
        <p:spPr/>
        <p:txBody>
          <a:bodyPr/>
          <a:lstStyle/>
          <a:p>
            <a:fld id="{AADF99C9-7E9A-48A7-AE8E-F9FBE0C7A833}" type="slidenum">
              <a:rPr lang="en-US" smtClean="0"/>
              <a:pPr/>
              <a:t>22</a:t>
            </a:fld>
            <a:endParaRPr lang="en-US"/>
          </a:p>
        </p:txBody>
      </p:sp>
    </p:spTree>
    <p:extLst>
      <p:ext uri="{BB962C8B-B14F-4D97-AF65-F5344CB8AC3E}">
        <p14:creationId xmlns:p14="http://schemas.microsoft.com/office/powerpoint/2010/main" val="31179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6888" y="461963"/>
            <a:ext cx="3421062" cy="1925637"/>
          </a:xfrm>
        </p:spPr>
      </p:sp>
      <p:sp>
        <p:nvSpPr>
          <p:cNvPr id="3" name="Notes Placeholder 2"/>
          <p:cNvSpPr>
            <a:spLocks noGrp="1"/>
          </p:cNvSpPr>
          <p:nvPr>
            <p:ph type="body" idx="1"/>
          </p:nvPr>
        </p:nvSpPr>
        <p:spPr>
          <a:xfrm>
            <a:off x="463656" y="2618237"/>
            <a:ext cx="6182079" cy="6006545"/>
          </a:xfrm>
          <a:prstGeom prst="rect">
            <a:avLst/>
          </a:prstGeom>
        </p:spPr>
        <p:txBody>
          <a:bodyPr lIns="91081" tIns="45541" rIns="91081" bIns="45541"/>
          <a:lstStyle/>
          <a:p>
            <a:r>
              <a:rPr lang="en-US" sz="1000" dirty="0">
                <a:latin typeface="Calibri" charset="0"/>
              </a:rPr>
              <a:t>Immigration Status</a:t>
            </a:r>
          </a:p>
          <a:p>
            <a:pPr>
              <a:buFontTx/>
              <a:buChar char="•"/>
            </a:pPr>
            <a:r>
              <a:rPr lang="en-US" sz="1000" dirty="0">
                <a:latin typeface="Calibri" charset="0"/>
              </a:rPr>
              <a:t>The status of immigrants in the US brings with it a whole new wave of social, political, and economic upheavals that could lead to increased domestic abuse</a:t>
            </a:r>
          </a:p>
          <a:p>
            <a:pPr>
              <a:buFontTx/>
              <a:buChar char="•"/>
            </a:pPr>
            <a:r>
              <a:rPr lang="en-US" sz="1000" dirty="0">
                <a:latin typeface="Calibri" charset="0"/>
              </a:rPr>
              <a:t>Acculturation: the extent to which an individual adopts the values, language, and attitudes of a new culture</a:t>
            </a:r>
          </a:p>
          <a:p>
            <a:endParaRPr lang="en-US" sz="1000" dirty="0">
              <a:latin typeface="Calibri" charset="0"/>
            </a:endParaRPr>
          </a:p>
          <a:p>
            <a:r>
              <a:rPr lang="en-US" sz="1000" b="1" dirty="0">
                <a:latin typeface="Calibri" charset="0"/>
              </a:rPr>
              <a:t>Language</a:t>
            </a:r>
          </a:p>
          <a:p>
            <a:pPr>
              <a:buFontTx/>
              <a:buChar char="•"/>
            </a:pPr>
            <a:r>
              <a:rPr lang="en-US" sz="1000" dirty="0">
                <a:latin typeface="Calibri" charset="0"/>
              </a:rPr>
              <a:t>Communication is a problem, for they may find it difficult to tell their problems to an outside source.</a:t>
            </a:r>
          </a:p>
          <a:p>
            <a:pPr lvl="1">
              <a:buFontTx/>
              <a:buChar char="•"/>
            </a:pPr>
            <a:r>
              <a:rPr lang="en-US" sz="1000" dirty="0">
                <a:latin typeface="Calibri" charset="0"/>
              </a:rPr>
              <a:t>Information may be gathered from the abusive partner, his extended family or the victim</a:t>
            </a:r>
            <a:r>
              <a:rPr lang="ja-JP" altLang="en-US" sz="1000" dirty="0">
                <a:latin typeface="Calibri" charset="0"/>
              </a:rPr>
              <a:t>’</a:t>
            </a:r>
            <a:r>
              <a:rPr lang="en-US" sz="1000" dirty="0">
                <a:latin typeface="Calibri" charset="0"/>
              </a:rPr>
              <a:t>s children when other interpreters are not readily available. </a:t>
            </a:r>
          </a:p>
          <a:p>
            <a:pPr marL="462605" lvl="1" defTabSz="925208">
              <a:buFontTx/>
              <a:buChar char="•"/>
              <a:defRPr/>
            </a:pPr>
            <a:r>
              <a:rPr lang="en-US" sz="1000" dirty="0">
                <a:latin typeface="Calibri" charset="0"/>
              </a:rPr>
              <a:t>uncooperative interpreters who disagree with the woman</a:t>
            </a:r>
            <a:r>
              <a:rPr lang="ja-JP" altLang="en-US" sz="1000" dirty="0">
                <a:latin typeface="Calibri" charset="0"/>
              </a:rPr>
              <a:t>’</a:t>
            </a:r>
            <a:r>
              <a:rPr lang="en-US" sz="1000" dirty="0">
                <a:latin typeface="Calibri" charset="0"/>
              </a:rPr>
              <a:t>s actions</a:t>
            </a:r>
          </a:p>
          <a:p>
            <a:pPr lvl="1">
              <a:buFontTx/>
              <a:buChar char="•"/>
            </a:pPr>
            <a:r>
              <a:rPr lang="en-US" sz="1000" dirty="0">
                <a:latin typeface="Calibri" charset="0"/>
              </a:rPr>
              <a:t>This could lead to distortions in information </a:t>
            </a:r>
          </a:p>
          <a:p>
            <a:pPr lvl="0">
              <a:buFontTx/>
              <a:buChar char="•"/>
            </a:pPr>
            <a:r>
              <a:rPr lang="en-US" sz="1000" dirty="0">
                <a:latin typeface="Calibri" charset="0"/>
              </a:rPr>
              <a:t>Additionally, the ability to not speak English may result in poorer education and racism</a:t>
            </a:r>
          </a:p>
          <a:p>
            <a:endParaRPr lang="en-US" sz="1000" b="1" dirty="0">
              <a:latin typeface="Calibri" charset="0"/>
            </a:endParaRPr>
          </a:p>
          <a:p>
            <a:r>
              <a:rPr lang="en-US" sz="1000" b="1" dirty="0">
                <a:latin typeface="Calibri" charset="0"/>
              </a:rPr>
              <a:t>Unaware of Resources</a:t>
            </a:r>
          </a:p>
          <a:p>
            <a:pPr>
              <a:buFontTx/>
              <a:buChar char="•"/>
            </a:pPr>
            <a:r>
              <a:rPr lang="en-US" sz="1000" dirty="0">
                <a:latin typeface="Calibri" charset="0"/>
              </a:rPr>
              <a:t>Unaware of available resources for help, education, protection, citizenship, and customary law issues</a:t>
            </a:r>
          </a:p>
          <a:p>
            <a:pPr>
              <a:buFontTx/>
              <a:buChar char="•"/>
            </a:pPr>
            <a:r>
              <a:rPr lang="en-US" sz="1000" dirty="0">
                <a:latin typeface="Calibri" charset="0"/>
              </a:rPr>
              <a:t>Women may also be unaware that they may be eligible for child support and financial assistance from the state. </a:t>
            </a:r>
          </a:p>
          <a:p>
            <a:pPr>
              <a:buFontTx/>
              <a:buChar char="•"/>
            </a:pPr>
            <a:r>
              <a:rPr lang="en-US" sz="1000" dirty="0">
                <a:latin typeface="Calibri" charset="0"/>
              </a:rPr>
              <a:t>Along with this sentiment, women may stay in abusive relationships for the fear of deportation. </a:t>
            </a:r>
          </a:p>
          <a:p>
            <a:pPr lvl="1">
              <a:buFontTx/>
              <a:buChar char="•"/>
            </a:pPr>
            <a:r>
              <a:rPr lang="en-US" sz="1000" dirty="0">
                <a:latin typeface="Calibri" charset="0"/>
              </a:rPr>
              <a:t>As </a:t>
            </a:r>
            <a:r>
              <a:rPr lang="en-US" sz="1000" dirty="0" err="1">
                <a:latin typeface="Calibri" charset="0"/>
              </a:rPr>
              <a:t>Sudha</a:t>
            </a:r>
            <a:r>
              <a:rPr lang="en-US" sz="1000" dirty="0">
                <a:latin typeface="Calibri" charset="0"/>
              </a:rPr>
              <a:t> </a:t>
            </a:r>
            <a:r>
              <a:rPr lang="en-US" sz="1000" dirty="0" err="1">
                <a:latin typeface="Calibri" charset="0"/>
              </a:rPr>
              <a:t>Shetty</a:t>
            </a:r>
            <a:r>
              <a:rPr lang="en-US" sz="1000" dirty="0">
                <a:latin typeface="Calibri" charset="0"/>
              </a:rPr>
              <a:t> states, abusers of immigrant women often use immigration-related threats to assert power and control over their spouse or intimate partner. </a:t>
            </a:r>
          </a:p>
          <a:p>
            <a:pPr marL="173477" indent="-173477">
              <a:buFont typeface="Arial"/>
              <a:buChar char="•"/>
            </a:pPr>
            <a:r>
              <a:rPr lang="en-US" sz="1000" dirty="0"/>
              <a:t>Ignorance about individual rights as a woman and wife </a:t>
            </a:r>
          </a:p>
          <a:p>
            <a:pPr marL="636081" lvl="1" indent="-173477">
              <a:buFont typeface="Arial"/>
              <a:buChar char="•"/>
            </a:pPr>
            <a:r>
              <a:rPr lang="en-US" sz="1000" dirty="0"/>
              <a:t>Men used this ignorance as a strategy to keep the women in abusive relationships and to isolate them (Ting &amp; </a:t>
            </a:r>
            <a:r>
              <a:rPr lang="en-US" sz="1000" dirty="0" err="1"/>
              <a:t>Panchanadeswaran</a:t>
            </a:r>
            <a:r>
              <a:rPr lang="en-US" sz="1000" dirty="0"/>
              <a:t>, 825)</a:t>
            </a:r>
          </a:p>
          <a:p>
            <a:pPr marL="636081" lvl="1" indent="-173477">
              <a:buFont typeface="Arial"/>
              <a:buChar char="•"/>
            </a:pPr>
            <a:r>
              <a:rPr lang="en-US" sz="1000" dirty="0"/>
              <a:t>No driver’s </a:t>
            </a:r>
            <a:r>
              <a:rPr lang="en-US" sz="1000" dirty="0" err="1"/>
              <a:t>licence</a:t>
            </a:r>
            <a:r>
              <a:rPr lang="en-US" sz="1000" dirty="0"/>
              <a:t> or access to public transportation (if lived in suburb) </a:t>
            </a:r>
            <a:r>
              <a:rPr lang="en-US" sz="1000" dirty="0">
                <a:sym typeface="Wingdings"/>
              </a:rPr>
              <a:t></a:t>
            </a:r>
            <a:r>
              <a:rPr lang="en-US" sz="1000" dirty="0"/>
              <a:t> dependent on husband even for groceries</a:t>
            </a:r>
          </a:p>
          <a:p>
            <a:pPr marL="636081" lvl="1" indent="-173477">
              <a:buFont typeface="Arial"/>
              <a:buChar char="•"/>
            </a:pPr>
            <a:r>
              <a:rPr lang="en-US" sz="1000" dirty="0"/>
              <a:t>Limited services in their own countries of origin, did no realize services available in the US (Ting &amp; </a:t>
            </a:r>
            <a:r>
              <a:rPr lang="en-US" sz="1000" dirty="0" err="1"/>
              <a:t>Panchanadeswaran</a:t>
            </a:r>
            <a:r>
              <a:rPr lang="en-US" sz="1000" dirty="0"/>
              <a:t>, 826)</a:t>
            </a:r>
          </a:p>
          <a:p>
            <a:pPr marL="173477" indent="-173477">
              <a:buFont typeface="Arial"/>
              <a:buChar char="•"/>
            </a:pPr>
            <a:r>
              <a:rPr lang="en-US" sz="1000" i="1" dirty="0"/>
              <a:t>Women not aware of, or unwilling to seek Violence Against Women Act protections, fear of deportation</a:t>
            </a:r>
          </a:p>
          <a:p>
            <a:pPr lvl="1"/>
            <a:endParaRPr lang="en-US" sz="1000" dirty="0">
              <a:latin typeface="Calibri" charset="0"/>
            </a:endParaRPr>
          </a:p>
          <a:p>
            <a:r>
              <a:rPr lang="en-US" sz="1000" b="1" dirty="0">
                <a:latin typeface="Calibri" charset="0"/>
              </a:rPr>
              <a:t>Fear of Police</a:t>
            </a:r>
          </a:p>
          <a:p>
            <a:pPr>
              <a:buFontTx/>
              <a:buChar char="•"/>
            </a:pPr>
            <a:r>
              <a:rPr lang="en-US" sz="1000" dirty="0">
                <a:latin typeface="Calibri" charset="0"/>
              </a:rPr>
              <a:t>Many women expect little from police. For they maybe</a:t>
            </a:r>
          </a:p>
          <a:p>
            <a:pPr lvl="1">
              <a:buFontTx/>
              <a:buChar char="•"/>
            </a:pPr>
            <a:r>
              <a:rPr lang="en-US" sz="1000" dirty="0">
                <a:latin typeface="Calibri" charset="0"/>
              </a:rPr>
              <a:t>Previous experiences in a similar situation in their home countries where the police did nothing or made the circumstances worse</a:t>
            </a:r>
          </a:p>
          <a:p>
            <a:pPr lvl="2">
              <a:buFontTx/>
              <a:buChar char="•"/>
            </a:pPr>
            <a:r>
              <a:rPr lang="en-US" sz="1000" dirty="0">
                <a:latin typeface="Calibri" charset="0"/>
              </a:rPr>
              <a:t>Police are without the resources or training to deal with domestic abuse</a:t>
            </a:r>
          </a:p>
          <a:p>
            <a:pPr lvl="2">
              <a:buFontTx/>
              <a:buChar char="•"/>
            </a:pPr>
            <a:r>
              <a:rPr lang="en-US" sz="1000" dirty="0">
                <a:latin typeface="Calibri" charset="0"/>
              </a:rPr>
              <a:t>They are not paid very well and corruption may occur</a:t>
            </a:r>
          </a:p>
          <a:p>
            <a:pPr lvl="2">
              <a:buFontTx/>
              <a:buChar char="•"/>
            </a:pPr>
            <a:r>
              <a:rPr lang="en-US" sz="1000" dirty="0">
                <a:latin typeface="Calibri" charset="0"/>
              </a:rPr>
              <a:t>Thus, a victim may find that her case was not pursued after the abuser paid off the police officer</a:t>
            </a:r>
          </a:p>
          <a:p>
            <a:pPr defTabSz="462605">
              <a:buFontTx/>
              <a:buChar char="•"/>
              <a:defRPr/>
            </a:pPr>
            <a:r>
              <a:rPr lang="en-US" sz="1000" dirty="0"/>
              <a:t>They consider the risk of deportation for the abuser in calling the police</a:t>
            </a:r>
          </a:p>
          <a:p>
            <a:pPr defTabSz="462605">
              <a:buFontTx/>
              <a:buChar char="•"/>
              <a:defRPr/>
            </a:pPr>
            <a:endParaRPr lang="en-US" sz="1000" b="1" dirty="0"/>
          </a:p>
          <a:p>
            <a:pPr defTabSz="462605">
              <a:defRPr/>
            </a:pPr>
            <a:r>
              <a:rPr lang="en-US" sz="1000" b="1" dirty="0"/>
              <a:t>Refugee Status and Re-creation of Violence</a:t>
            </a:r>
          </a:p>
          <a:p>
            <a:r>
              <a:rPr lang="en-US" sz="1000" dirty="0"/>
              <a:t>• Many immigrants (particularly refugees and asylum-seekers) migrate to the U.S. to escape violence in their countries. They have been exposed to a number of violent acts and stressors such as: murder, warfare, sexual violence and torture. </a:t>
            </a:r>
          </a:p>
          <a:p>
            <a:r>
              <a:rPr lang="en-US" sz="1000" dirty="0"/>
              <a:t>• A high level of mental disorders, particularly PTSD, have been identified in war-torn populations who have witnessed extensive violence. </a:t>
            </a:r>
          </a:p>
          <a:p>
            <a:r>
              <a:rPr lang="en-US" sz="1000" dirty="0"/>
              <a:t>• People suffering from PTSD are more likely to be aggressive and engage in intimate partner abuse. These abusive acts are often a way of releasing stored tension from their past traumas. </a:t>
            </a:r>
          </a:p>
          <a:p>
            <a:pPr marL="173503" indent="-173503" defTabSz="925345">
              <a:buFont typeface="Arial"/>
              <a:buChar char="•"/>
              <a:defRPr/>
            </a:pPr>
            <a:r>
              <a:rPr lang="en-US" sz="1000" dirty="0"/>
              <a:t>A connection has been found between the experience of traumatic events and relationship violence. </a:t>
            </a:r>
          </a:p>
          <a:p>
            <a:pPr marL="636174" lvl="1" indent="-173503" defTabSz="925345">
              <a:buFont typeface="Arial"/>
              <a:buChar char="•"/>
              <a:defRPr/>
            </a:pPr>
            <a:r>
              <a:rPr lang="en-US" dirty="0"/>
              <a:t>       Men reporting political violence exposure were significantly more likely to report IPV perpetration than were men not reporting such exposure (adjusted odds ratio [AOR] = 2.84; 95% confidence interval [CI] = 1.41, 5.74). [Gupta et al, Pre-migration exposure to …, Am J Public Health 2009]</a:t>
            </a:r>
          </a:p>
          <a:p>
            <a:r>
              <a:rPr lang="en-US" dirty="0"/>
              <a:t>• Additional stress and traumas linked to resettlement in a new country will also trigger abuse. </a:t>
            </a:r>
          </a:p>
          <a:p>
            <a:endParaRPr lang="en-US" b="1" dirty="0"/>
          </a:p>
          <a:p>
            <a:r>
              <a:rPr lang="en-US" b="1" dirty="0"/>
              <a:t>Acculturative Stress</a:t>
            </a:r>
          </a:p>
          <a:p>
            <a:pPr marL="173503" indent="-173503">
              <a:buFont typeface="Arial"/>
              <a:buChar char="•"/>
            </a:pPr>
            <a:r>
              <a:rPr lang="en-US" dirty="0" smtClean="0">
                <a:latin typeface="Calibri" charset="0"/>
              </a:rPr>
              <a:t>When an individual’s adaptive resources</a:t>
            </a:r>
            <a:r>
              <a:rPr lang="en-US" baseline="0" dirty="0" smtClean="0">
                <a:latin typeface="Calibri" charset="0"/>
              </a:rPr>
              <a:t> are insufficient to support adjustment to a new cultural environment (Dressler and Bernal, 1982)</a:t>
            </a:r>
          </a:p>
          <a:p>
            <a:pPr marL="173503" indent="-173503">
              <a:buFont typeface="Arial"/>
              <a:buChar char="•"/>
            </a:pPr>
            <a:r>
              <a:rPr lang="en-US" baseline="0" dirty="0" smtClean="0">
                <a:latin typeface="Calibri" charset="0"/>
              </a:rPr>
              <a:t>Can lead to substance abuse, eating disorders, depression, low self-esteem, and family dysfunction </a:t>
            </a:r>
            <a:endParaRPr lang="en-US" dirty="0" smtClean="0">
              <a:latin typeface="Calibri" charset="0"/>
            </a:endParaRPr>
          </a:p>
          <a:p>
            <a:pPr defTabSz="925345">
              <a:defRPr/>
            </a:pPr>
            <a:endParaRPr lang="en-US" dirty="0"/>
          </a:p>
          <a:p>
            <a:endParaRPr lang="en-US" sz="1000" dirty="0"/>
          </a:p>
          <a:p>
            <a:pPr lvl="0">
              <a:buFontTx/>
              <a:buChar char="•"/>
            </a:pPr>
            <a:endParaRPr lang="en-US" sz="1000" dirty="0">
              <a:latin typeface="Calibri" charset="0"/>
            </a:endParaRPr>
          </a:p>
          <a:p>
            <a:pPr lvl="1"/>
            <a:endParaRPr lang="en-US" sz="1000" dirty="0">
              <a:latin typeface="Calibri" charset="0"/>
            </a:endParaRPr>
          </a:p>
          <a:p>
            <a:endParaRPr lang="en-US" sz="1000" dirty="0"/>
          </a:p>
        </p:txBody>
      </p:sp>
      <p:sp>
        <p:nvSpPr>
          <p:cNvPr id="4" name="Slide Number Placeholder 3"/>
          <p:cNvSpPr>
            <a:spLocks noGrp="1"/>
          </p:cNvSpPr>
          <p:nvPr>
            <p:ph type="sldNum" sz="quarter" idx="10"/>
          </p:nvPr>
        </p:nvSpPr>
        <p:spPr/>
        <p:txBody>
          <a:bodyPr/>
          <a:lstStyle/>
          <a:p>
            <a:fld id="{AADF99C9-7E9A-48A7-AE8E-F9FBE0C7A833}" type="slidenum">
              <a:rPr lang="en-US" smtClean="0"/>
              <a:pPr/>
              <a:t>23</a:t>
            </a:fld>
            <a:endParaRPr lang="en-US"/>
          </a:p>
        </p:txBody>
      </p:sp>
    </p:spTree>
    <p:extLst>
      <p:ext uri="{BB962C8B-B14F-4D97-AF65-F5344CB8AC3E}">
        <p14:creationId xmlns:p14="http://schemas.microsoft.com/office/powerpoint/2010/main" val="31179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7038" y="692150"/>
            <a:ext cx="3560762" cy="2003425"/>
          </a:xfrm>
        </p:spPr>
      </p:sp>
      <p:sp>
        <p:nvSpPr>
          <p:cNvPr id="3" name="Notes Placeholder 2"/>
          <p:cNvSpPr>
            <a:spLocks noGrp="1"/>
          </p:cNvSpPr>
          <p:nvPr>
            <p:ph type="body" idx="1"/>
          </p:nvPr>
        </p:nvSpPr>
        <p:spPr>
          <a:xfrm>
            <a:off x="695484" y="3003272"/>
            <a:ext cx="5563870" cy="5544503"/>
          </a:xfrm>
          <a:prstGeom prst="rect">
            <a:avLst/>
          </a:prstGeom>
        </p:spPr>
        <p:txBody>
          <a:bodyPr lIns="91081" tIns="45541" rIns="91081" bIns="45541"/>
          <a:lstStyle/>
          <a:p>
            <a:r>
              <a:rPr lang="en-US" sz="1100" dirty="0">
                <a:latin typeface="Calibri" charset="0"/>
              </a:rPr>
              <a:t>Although African immigrants tend to have higher education level than other immigrant groups, some still face extreme economic hardship when they first arrive</a:t>
            </a:r>
          </a:p>
          <a:p>
            <a:endParaRPr lang="en-US" sz="1100" dirty="0">
              <a:latin typeface="Calibri" charset="0"/>
            </a:endParaRPr>
          </a:p>
          <a:p>
            <a:r>
              <a:rPr lang="en-US" sz="1100" dirty="0">
                <a:latin typeface="Calibri" charset="0"/>
              </a:rPr>
              <a:t>Poverty</a:t>
            </a:r>
          </a:p>
          <a:p>
            <a:pPr>
              <a:buFontTx/>
              <a:buChar char="•"/>
            </a:pPr>
            <a:r>
              <a:rPr lang="en-US" sz="1100" dirty="0">
                <a:latin typeface="Calibri" charset="0"/>
              </a:rPr>
              <a:t>African-born immigrants are living under the poverty rate.</a:t>
            </a:r>
          </a:p>
          <a:p>
            <a:pPr>
              <a:buFontTx/>
              <a:buChar char="•"/>
            </a:pPr>
            <a:r>
              <a:rPr lang="en-US" sz="1100" dirty="0">
                <a:latin typeface="Calibri" charset="0"/>
              </a:rPr>
              <a:t>They work as dishwashers, housekeeping, taxi drivers, nursing assistants, food runners, or bus boys in restaurants, etc. </a:t>
            </a:r>
          </a:p>
          <a:p>
            <a:pPr>
              <a:buFontTx/>
              <a:buChar char="•"/>
            </a:pPr>
            <a:r>
              <a:rPr lang="en-US" sz="1100" dirty="0">
                <a:latin typeface="Calibri" charset="0"/>
              </a:rPr>
              <a:t>Additionally, despite the low pay rate (ranging from $5 to $9), many send money back to their families back home in Africa</a:t>
            </a:r>
          </a:p>
          <a:p>
            <a:pPr>
              <a:buFontTx/>
              <a:buChar char="•"/>
            </a:pPr>
            <a:r>
              <a:rPr lang="en-US" sz="1100" dirty="0">
                <a:latin typeface="Calibri" charset="0"/>
              </a:rPr>
              <a:t>This also occurs for Africans who were considered well-off in their respective communities. </a:t>
            </a:r>
          </a:p>
          <a:p>
            <a:pPr lvl="3">
              <a:buFontTx/>
              <a:buChar char="•"/>
            </a:pPr>
            <a:r>
              <a:rPr lang="en-US" sz="1100" dirty="0">
                <a:latin typeface="Calibri" charset="0"/>
              </a:rPr>
              <a:t>This is because professional licensure obtained abroad is often not recognized in the US. As a result, many former doctors, nurses, engineers, teachers, and lawyers are earning a living through manual labor. </a:t>
            </a:r>
          </a:p>
          <a:p>
            <a:pPr lvl="3">
              <a:buFontTx/>
              <a:buChar char="•"/>
            </a:pPr>
            <a:r>
              <a:rPr lang="en-US" sz="1100" dirty="0">
                <a:latin typeface="Calibri" charset="0"/>
              </a:rPr>
              <a:t>Professionals may have to retake courses and standardized tests to qualify.</a:t>
            </a:r>
          </a:p>
          <a:p>
            <a:pPr>
              <a:buFontTx/>
              <a:buChar char="•"/>
            </a:pPr>
            <a:r>
              <a:rPr lang="en-US" sz="1100" dirty="0">
                <a:latin typeface="Calibri" charset="0"/>
              </a:rPr>
              <a:t>As for women, some may not leave, because their husbands are the only means of support </a:t>
            </a:r>
          </a:p>
          <a:p>
            <a:pPr marL="462605" lvl="1" defTabSz="462605">
              <a:buFontTx/>
              <a:buChar char="•"/>
              <a:defRPr/>
            </a:pPr>
            <a:r>
              <a:rPr lang="en-US" sz="1100" dirty="0"/>
              <a:t>Primary situational barrier was lacking legal working papers, which prevented them from gaining suitable employment with health insurance for themselves and their children (Ting &amp; </a:t>
            </a:r>
            <a:r>
              <a:rPr lang="en-US" sz="1100" dirty="0" err="1"/>
              <a:t>Panchanadeswaran</a:t>
            </a:r>
            <a:r>
              <a:rPr lang="en-US" sz="1100" dirty="0"/>
              <a:t>, 833) </a:t>
            </a:r>
          </a:p>
          <a:p>
            <a:pPr>
              <a:buFontTx/>
              <a:buNone/>
            </a:pPr>
            <a:endParaRPr lang="en-US" sz="1100" dirty="0">
              <a:latin typeface="Calibri" charset="0"/>
            </a:endParaRPr>
          </a:p>
          <a:p>
            <a:pPr marL="173477" indent="-173477">
              <a:buFont typeface="Arial"/>
              <a:buChar char="•"/>
            </a:pPr>
            <a:r>
              <a:rPr lang="en-US" sz="1100" dirty="0"/>
              <a:t>Financial dependency</a:t>
            </a:r>
          </a:p>
          <a:p>
            <a:pPr marL="636081" lvl="1" indent="-173477">
              <a:buFont typeface="Arial"/>
              <a:buChar char="•"/>
            </a:pPr>
            <a:r>
              <a:rPr lang="en-US" sz="1100" dirty="0"/>
              <a:t>Husband paid for ticket to US</a:t>
            </a:r>
          </a:p>
          <a:p>
            <a:pPr marL="636081" lvl="1" indent="-173477">
              <a:buFont typeface="Arial"/>
              <a:buChar char="•"/>
            </a:pPr>
            <a:r>
              <a:rPr lang="en-US" sz="1100" dirty="0"/>
              <a:t>Misinformation about financial resources</a:t>
            </a:r>
          </a:p>
          <a:p>
            <a:pPr marL="636081" lvl="1" indent="-173477">
              <a:buFont typeface="Arial"/>
              <a:buChar char="•"/>
            </a:pPr>
            <a:r>
              <a:rPr lang="en-US" sz="1100" dirty="0"/>
              <a:t>Could not own enough to be financially independent. Some were trained oversees, but meant going back to school in the US (Ting &amp; </a:t>
            </a:r>
            <a:r>
              <a:rPr lang="en-US" sz="1100" dirty="0" err="1"/>
              <a:t>Panchanadeswaran</a:t>
            </a:r>
            <a:r>
              <a:rPr lang="en-US" sz="1100" dirty="0"/>
              <a:t>, 827)</a:t>
            </a:r>
          </a:p>
          <a:p>
            <a:pPr marL="173477" indent="-173477">
              <a:buFont typeface="Arial"/>
              <a:buChar char="•"/>
            </a:pPr>
            <a:r>
              <a:rPr lang="en-US" sz="1100" dirty="0"/>
              <a:t>Lack of housing</a:t>
            </a:r>
          </a:p>
          <a:p>
            <a:pPr marL="173477" indent="-173477">
              <a:buFont typeface="Arial"/>
              <a:buChar char="•"/>
            </a:pPr>
            <a:r>
              <a:rPr lang="en-US" sz="1100" dirty="0"/>
              <a:t>Concerns for the safety and well-being of children –both a barrier and incentive </a:t>
            </a:r>
          </a:p>
          <a:p>
            <a:pPr marL="173477" indent="-173477">
              <a:buFont typeface="Arial"/>
              <a:buChar char="•"/>
            </a:pPr>
            <a:r>
              <a:rPr lang="en-US" sz="1100" dirty="0"/>
              <a:t>Paying for insurance; schools; doctor bills </a:t>
            </a:r>
          </a:p>
          <a:p>
            <a:pPr>
              <a:buFontTx/>
              <a:buChar char="•"/>
            </a:pPr>
            <a:endParaRPr lang="en-US" sz="1100" dirty="0">
              <a:latin typeface="Calibri" charset="0"/>
            </a:endParaRPr>
          </a:p>
          <a:p>
            <a:endParaRPr lang="en-US" sz="1100" dirty="0"/>
          </a:p>
        </p:txBody>
      </p:sp>
      <p:sp>
        <p:nvSpPr>
          <p:cNvPr id="4" name="Slide Number Placeholder 3"/>
          <p:cNvSpPr>
            <a:spLocks noGrp="1"/>
          </p:cNvSpPr>
          <p:nvPr>
            <p:ph type="sldNum" sz="quarter" idx="10"/>
          </p:nvPr>
        </p:nvSpPr>
        <p:spPr/>
        <p:txBody>
          <a:bodyPr/>
          <a:lstStyle/>
          <a:p>
            <a:fld id="{AADF99C9-7E9A-48A7-AE8E-F9FBE0C7A833}" type="slidenum">
              <a:rPr lang="en-US" smtClean="0"/>
              <a:pPr/>
              <a:t>24</a:t>
            </a:fld>
            <a:endParaRPr lang="en-US"/>
          </a:p>
        </p:txBody>
      </p:sp>
    </p:spTree>
    <p:extLst>
      <p:ext uri="{BB962C8B-B14F-4D97-AF65-F5344CB8AC3E}">
        <p14:creationId xmlns:p14="http://schemas.microsoft.com/office/powerpoint/2010/main" val="2699747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6888" y="692150"/>
            <a:ext cx="3421062" cy="1925638"/>
          </a:xfrm>
        </p:spPr>
      </p:sp>
      <p:sp>
        <p:nvSpPr>
          <p:cNvPr id="3" name="Notes Placeholder 2"/>
          <p:cNvSpPr>
            <a:spLocks noGrp="1"/>
          </p:cNvSpPr>
          <p:nvPr>
            <p:ph type="body" idx="1"/>
          </p:nvPr>
        </p:nvSpPr>
        <p:spPr>
          <a:xfrm>
            <a:off x="695484" y="2926265"/>
            <a:ext cx="5563870" cy="5621510"/>
          </a:xfrm>
          <a:prstGeom prst="rect">
            <a:avLst/>
          </a:prstGeom>
        </p:spPr>
        <p:txBody>
          <a:bodyPr lIns="91081" tIns="45541" rIns="91081" bIns="45541"/>
          <a:lstStyle/>
          <a:p>
            <a:pPr marL="173477" indent="-173477" defTabSz="462605">
              <a:buFont typeface="Arial"/>
              <a:buChar char="•"/>
              <a:defRPr/>
            </a:pPr>
            <a:r>
              <a:rPr lang="en-US" sz="1000" dirty="0"/>
              <a:t>There is also a sense of dual identity that many African American women experience. In working through IPV related issues these women must carry with them the concerns about their identity as part of a particular ethnic community and their identity as a woman, often times these values of these two groups do not coincide and ultimately many ethnically diverse women choose to heed the needs of the community rather than herself as an individual (El-</a:t>
            </a:r>
            <a:r>
              <a:rPr lang="en-US" sz="1000" dirty="0" err="1"/>
              <a:t>Khoury</a:t>
            </a:r>
            <a:r>
              <a:rPr lang="en-US" sz="1000" dirty="0"/>
              <a:t>, et al, 2004) (Rodriguez 6)</a:t>
            </a:r>
          </a:p>
          <a:p>
            <a:pPr marL="173477" indent="-173477" defTabSz="462605">
              <a:buFont typeface="Arial"/>
              <a:buChar char="•"/>
              <a:defRPr/>
            </a:pPr>
            <a:endParaRPr lang="en-US" sz="1000" dirty="0"/>
          </a:p>
          <a:p>
            <a:pPr marL="231302" indent="-231302">
              <a:lnSpc>
                <a:spcPct val="90000"/>
              </a:lnSpc>
            </a:pPr>
            <a:r>
              <a:rPr lang="en-US" sz="1000" dirty="0">
                <a:latin typeface="Calibri" charset="0"/>
              </a:rPr>
              <a:t>A.1) Importance of marriage/loyalty to culture:</a:t>
            </a:r>
          </a:p>
          <a:p>
            <a:pPr marL="173477" indent="-173477">
              <a:buFont typeface="Arial"/>
              <a:buChar char="•"/>
            </a:pPr>
            <a:r>
              <a:rPr lang="en-US" sz="1000" dirty="0"/>
              <a:t>Importance of marriage</a:t>
            </a:r>
          </a:p>
          <a:p>
            <a:pPr marL="636081" lvl="1" indent="-173477">
              <a:buFont typeface="Arial"/>
              <a:buChar char="•"/>
            </a:pPr>
            <a:r>
              <a:rPr lang="en-US" sz="1000" dirty="0"/>
              <a:t>Specifically the importance of early marriage and early childbearing (Ting &amp; </a:t>
            </a:r>
            <a:r>
              <a:rPr lang="en-US" sz="1000" dirty="0" err="1"/>
              <a:t>Panchanadeswaran</a:t>
            </a:r>
            <a:r>
              <a:rPr lang="en-US" sz="1000" dirty="0"/>
              <a:t>, 821)</a:t>
            </a:r>
          </a:p>
          <a:p>
            <a:pPr marL="636081" lvl="1" indent="-173477">
              <a:buFont typeface="Arial"/>
              <a:buChar char="•"/>
            </a:pPr>
            <a:r>
              <a:rPr lang="en-US" sz="1000" dirty="0"/>
              <a:t>Women who turned down men were often accused of promiscuity, lesbianism, or both (Ting &amp; </a:t>
            </a:r>
            <a:r>
              <a:rPr lang="en-US" sz="1000" dirty="0" err="1"/>
              <a:t>Panchanadeswaran</a:t>
            </a:r>
            <a:r>
              <a:rPr lang="en-US" sz="1000" dirty="0"/>
              <a:t>, 821)</a:t>
            </a:r>
          </a:p>
          <a:p>
            <a:pPr marL="636081" lvl="1" indent="-173477">
              <a:buFont typeface="Arial"/>
              <a:buChar char="•"/>
            </a:pPr>
            <a:r>
              <a:rPr lang="en-US" sz="1000" dirty="0"/>
              <a:t>Inappropriate to complain about hardships of marriage in front of single women (Ting &amp; </a:t>
            </a:r>
            <a:r>
              <a:rPr lang="en-US" sz="1000" dirty="0" err="1"/>
              <a:t>Panchanadeswaran</a:t>
            </a:r>
            <a:r>
              <a:rPr lang="en-US" sz="1000" dirty="0"/>
              <a:t>, 822)</a:t>
            </a:r>
          </a:p>
          <a:p>
            <a:pPr marL="636081" lvl="1" indent="-173477">
              <a:buFont typeface="Arial"/>
              <a:buChar char="•"/>
            </a:pPr>
            <a:r>
              <a:rPr lang="en-US" sz="1000" dirty="0"/>
              <a:t>Not invited to other functions </a:t>
            </a:r>
          </a:p>
          <a:p>
            <a:pPr marL="173477" indent="-173477">
              <a:buFont typeface="Arial"/>
              <a:buChar char="•"/>
            </a:pPr>
            <a:r>
              <a:rPr lang="en-US" sz="1000" dirty="0"/>
              <a:t>The shame of a failed marriage (Ting &amp; </a:t>
            </a:r>
            <a:r>
              <a:rPr lang="en-US" sz="1000" dirty="0" err="1"/>
              <a:t>Panchanadeswaran</a:t>
            </a:r>
            <a:r>
              <a:rPr lang="en-US" sz="1000" dirty="0"/>
              <a:t>, 822)</a:t>
            </a:r>
          </a:p>
          <a:p>
            <a:endParaRPr lang="en-US" sz="1000" dirty="0"/>
          </a:p>
          <a:p>
            <a:pPr defTabSz="925208">
              <a:defRPr/>
            </a:pPr>
            <a:r>
              <a:rPr lang="en-US" sz="1000" b="1" dirty="0">
                <a:solidFill>
                  <a:srgbClr val="FF0000"/>
                </a:solidFill>
              </a:rPr>
              <a:t>[Read a quote from “</a:t>
            </a:r>
            <a:r>
              <a:rPr lang="en-US" sz="1000" b="1" dirty="0" err="1">
                <a:solidFill>
                  <a:srgbClr val="FF0000"/>
                </a:solidFill>
              </a:rPr>
              <a:t>Americanah</a:t>
            </a:r>
            <a:r>
              <a:rPr lang="en-US" sz="1000" b="1" dirty="0">
                <a:solidFill>
                  <a:srgbClr val="FF0000"/>
                </a:solidFill>
              </a:rPr>
              <a:t>” book]</a:t>
            </a:r>
            <a:endParaRPr lang="en-US" sz="1000" dirty="0"/>
          </a:p>
          <a:p>
            <a:pPr marL="231302" indent="-231302">
              <a:lnSpc>
                <a:spcPct val="90000"/>
              </a:lnSpc>
            </a:pPr>
            <a:r>
              <a:rPr lang="en-US" sz="1000" dirty="0">
                <a:latin typeface="Calibri" charset="0"/>
              </a:rPr>
              <a:t>Racism and Prejudice</a:t>
            </a:r>
          </a:p>
          <a:p>
            <a:pPr marL="173477" indent="-173477">
              <a:buFont typeface="Arial"/>
              <a:buChar char="•"/>
            </a:pPr>
            <a:r>
              <a:rPr lang="en-US" sz="1000" dirty="0"/>
              <a:t>Discrimination: in a study of Haitian immigrant, female, IPV survivors, it was reported that their negative experiences in accessing services were associated with perceived discrimination and cultural insensitivity (</a:t>
            </a:r>
            <a:r>
              <a:rPr lang="en-US" sz="1000" dirty="0" err="1"/>
              <a:t>Latta</a:t>
            </a:r>
            <a:r>
              <a:rPr lang="en-US" sz="1000" dirty="0"/>
              <a:t> et al, 2008) (Rodriguez 7)</a:t>
            </a:r>
          </a:p>
          <a:p>
            <a:pPr marL="173477" indent="-173477">
              <a:buFont typeface="Arial"/>
              <a:buChar char="•"/>
            </a:pPr>
            <a:endParaRPr lang="en-US" sz="1000" dirty="0"/>
          </a:p>
          <a:p>
            <a:r>
              <a:rPr lang="en-US" sz="1000" dirty="0"/>
              <a:t>Protecting the Community </a:t>
            </a:r>
          </a:p>
          <a:p>
            <a:pPr marL="173477" indent="-173477" defTabSz="462605">
              <a:buFont typeface="Arial"/>
              <a:buChar char="•"/>
              <a:defRPr/>
            </a:pPr>
            <a:r>
              <a:rPr lang="en-US" sz="1000" dirty="0"/>
              <a:t>Both culturally and on a personal level, the women were concerned with family loyalty and preserving the ideal image of African immigrants, particularly African males </a:t>
            </a:r>
            <a:r>
              <a:rPr lang="en-US" sz="1000" dirty="0" err="1"/>
              <a:t>int</a:t>
            </a:r>
            <a:r>
              <a:rPr lang="en-US" sz="1000" dirty="0"/>
              <a:t> eh American community (Ting &amp; </a:t>
            </a:r>
            <a:r>
              <a:rPr lang="en-US" sz="1000" dirty="0" err="1"/>
              <a:t>Panchanadeswaran</a:t>
            </a:r>
            <a:r>
              <a:rPr lang="en-US" sz="1000" dirty="0"/>
              <a:t>, 824). They did not want US police or judges to think that immigrant African men are abusive like the stereotypical African American men. </a:t>
            </a:r>
          </a:p>
          <a:p>
            <a:pPr marL="173477" indent="-173477" defTabSz="462605">
              <a:buFont typeface="Arial"/>
              <a:buChar char="•"/>
              <a:defRPr/>
            </a:pPr>
            <a:r>
              <a:rPr lang="en-US" sz="1000" dirty="0"/>
              <a:t>Being Muslim appeared to have an additional barrier, b/c of negative image American society has of </a:t>
            </a:r>
            <a:r>
              <a:rPr lang="en-US" sz="1000" dirty="0" err="1"/>
              <a:t>muslim</a:t>
            </a:r>
            <a:r>
              <a:rPr lang="en-US" sz="1000" dirty="0"/>
              <a:t> culture (Ting &amp; </a:t>
            </a:r>
            <a:r>
              <a:rPr lang="en-US" sz="1000" dirty="0" err="1"/>
              <a:t>Panchanadeswaran</a:t>
            </a:r>
            <a:r>
              <a:rPr lang="en-US" sz="1000" dirty="0"/>
              <a:t>, 834)</a:t>
            </a:r>
          </a:p>
          <a:p>
            <a:pPr defTabSz="462605">
              <a:defRPr/>
            </a:pPr>
            <a:endParaRPr lang="en-US" sz="1000" b="1" dirty="0"/>
          </a:p>
          <a:p>
            <a:endParaRPr lang="en-US" sz="1000" dirty="0"/>
          </a:p>
        </p:txBody>
      </p:sp>
      <p:sp>
        <p:nvSpPr>
          <p:cNvPr id="4" name="Slide Number Placeholder 3"/>
          <p:cNvSpPr>
            <a:spLocks noGrp="1"/>
          </p:cNvSpPr>
          <p:nvPr>
            <p:ph type="sldNum" sz="quarter" idx="10"/>
          </p:nvPr>
        </p:nvSpPr>
        <p:spPr/>
        <p:txBody>
          <a:bodyPr/>
          <a:lstStyle/>
          <a:p>
            <a:fld id="{AADF99C9-7E9A-48A7-AE8E-F9FBE0C7A833}" type="slidenum">
              <a:rPr lang="en-US" smtClean="0"/>
              <a:pPr/>
              <a:t>25</a:t>
            </a:fld>
            <a:endParaRPr lang="en-US"/>
          </a:p>
        </p:txBody>
      </p:sp>
    </p:spTree>
    <p:extLst>
      <p:ext uri="{BB962C8B-B14F-4D97-AF65-F5344CB8AC3E}">
        <p14:creationId xmlns:p14="http://schemas.microsoft.com/office/powerpoint/2010/main" val="3145205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389398"/>
            <a:ext cx="5563870" cy="4158377"/>
          </a:xfrm>
          <a:prstGeom prst="rect">
            <a:avLst/>
          </a:prstGeom>
        </p:spPr>
        <p:txBody>
          <a:bodyPr lIns="92534" tIns="46268" rIns="92534" bIns="46268">
            <a:normAutofit/>
          </a:bodyPr>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pPr/>
              <a:t>26</a:t>
            </a:fld>
            <a:endParaRPr lang="en-US"/>
          </a:p>
        </p:txBody>
      </p:sp>
    </p:spTree>
    <p:extLst>
      <p:ext uri="{BB962C8B-B14F-4D97-AF65-F5344CB8AC3E}">
        <p14:creationId xmlns:p14="http://schemas.microsoft.com/office/powerpoint/2010/main" val="835573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446588"/>
            <a:ext cx="5564188" cy="3638550"/>
          </a:xfrm>
          <a:prstGeom prst="rect">
            <a:avLst/>
          </a:prstGeom>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In assessing the impact of trauma on clients with diverse cultural backgrounds, one must understand how their culture interprets the traumatic event, the historical and intergenerational context of the trauma, the types of responses to trauma that the culture considers appropriate, and what sources of strength/resilience people from that culture rely on in the wake of trauma (</a:t>
            </a:r>
            <a:r>
              <a:rPr lang="en-US" sz="1200" b="0" i="0" kern="1200" dirty="0" err="1" smtClean="0">
                <a:solidFill>
                  <a:schemeClr val="tx1"/>
                </a:solidFill>
                <a:effectLst/>
                <a:latin typeface="+mn-lt"/>
                <a:ea typeface="+mn-ea"/>
                <a:cs typeface="+mn-cs"/>
                <a:hlinkClick r:id="rId3"/>
              </a:rPr>
              <a:t>Danieli</a:t>
            </a:r>
            <a:r>
              <a:rPr lang="en-US" sz="1200" b="0" i="0" kern="1200" dirty="0" smtClean="0">
                <a:solidFill>
                  <a:schemeClr val="tx1"/>
                </a:solidFill>
                <a:effectLst/>
                <a:latin typeface="+mn-lt"/>
                <a:ea typeface="+mn-ea"/>
                <a:cs typeface="+mn-cs"/>
                <a:hlinkClick r:id="rId3"/>
              </a:rPr>
              <a:t>, 2007</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hlinkClick r:id="rId3"/>
              </a:rPr>
              <a:t>Hoshmand</a:t>
            </a:r>
            <a:r>
              <a:rPr lang="en-US" sz="1200" b="0" i="0" kern="1200" dirty="0" smtClean="0">
                <a:solidFill>
                  <a:schemeClr val="tx1"/>
                </a:solidFill>
                <a:effectLst/>
                <a:latin typeface="+mn-lt"/>
                <a:ea typeface="+mn-ea"/>
                <a:cs typeface="+mn-cs"/>
                <a:hlinkClick r:id="rId3"/>
              </a:rPr>
              <a:t>, 2007</a:t>
            </a:r>
            <a:r>
              <a:rPr lang="en-US" sz="1200" b="0" i="0" kern="1200" dirty="0" smtClean="0">
                <a:solidFill>
                  <a:schemeClr val="tx1"/>
                </a:solidFill>
                <a:effectLst/>
                <a:latin typeface="+mn-lt"/>
                <a:ea typeface="+mn-ea"/>
                <a:cs typeface="+mn-cs"/>
              </a:rPr>
              <a:t>).</a:t>
            </a: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Another important issue is how a client’s culture may shape his or her attitudes toward behavioral health services and behavioral health disorder diagnoses. For example, people from developing countries who have mood and/or anxiety disorders are about twice as likely as those from developed countries to perceive “stigma” associated with those disorders, which can affect their willingness to report symptoms (</a:t>
            </a:r>
            <a:r>
              <a:rPr lang="en-US" sz="1200" b="0" i="0" kern="1200" dirty="0" smtClean="0">
                <a:solidFill>
                  <a:schemeClr val="tx1"/>
                </a:solidFill>
                <a:effectLst/>
                <a:latin typeface="+mn-lt"/>
                <a:ea typeface="+mn-ea"/>
                <a:cs typeface="+mn-cs"/>
                <a:hlinkClick r:id="rId3"/>
              </a:rPr>
              <a:t>Alonso et al., 2008</a:t>
            </a:r>
            <a:r>
              <a:rPr lang="en-US" sz="1200" b="0" i="0" kern="1200" dirty="0" smtClean="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Example</a:t>
            </a:r>
            <a:r>
              <a:rPr lang="en-US" sz="1200" b="0" i="0" kern="1200" baseline="0" dirty="0" smtClean="0">
                <a:solidFill>
                  <a:schemeClr val="tx1"/>
                </a:solidFill>
                <a:effectLst/>
                <a:latin typeface="+mn-lt"/>
                <a:ea typeface="+mn-ea"/>
                <a:cs typeface="+mn-cs"/>
              </a:rPr>
              <a:t> of African Americans: </a:t>
            </a:r>
            <a:r>
              <a:rPr lang="en-US" sz="1200" b="0" i="0" kern="1200" dirty="0" smtClean="0">
                <a:solidFill>
                  <a:schemeClr val="tx1"/>
                </a:solidFill>
                <a:effectLst/>
                <a:latin typeface="+mn-lt"/>
                <a:ea typeface="+mn-ea"/>
                <a:cs typeface="+mn-cs"/>
                <a:hlinkClick r:id="rId3"/>
              </a:rPr>
              <a:t>Pole and colleagues (2008)</a:t>
            </a:r>
            <a:r>
              <a:rPr lang="en-US" sz="1200" b="0" i="0" kern="1200" dirty="0" smtClean="0">
                <a:solidFill>
                  <a:schemeClr val="tx1"/>
                </a:solidFill>
                <a:effectLst/>
                <a:latin typeface="+mn-lt"/>
                <a:ea typeface="+mn-ea"/>
                <a:cs typeface="+mn-cs"/>
              </a:rPr>
              <a:t> observed that African American clients may be hesitant to discuss certain traumatic experiences with White American clinicians because they are concerned about being judged. Instead, they too may present themselves in a reserved or stoic manner that can be mistaken for the PTSD symptoms of avoidance or numbing. </a:t>
            </a: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Assessment: It is worth noting that an assessment instrument may have been translated into another language, but this does not mean it is valid with every cultural group that speaks that language.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6DA9C80-B631-4EC4-8253-F63CFD0157DF}" type="slidenum">
              <a:rPr lang="en-US" smtClean="0"/>
              <a:pPr/>
              <a:t>27</a:t>
            </a:fld>
            <a:endParaRPr lang="en-US"/>
          </a:p>
        </p:txBody>
      </p:sp>
    </p:spTree>
    <p:extLst>
      <p:ext uri="{BB962C8B-B14F-4D97-AF65-F5344CB8AC3E}">
        <p14:creationId xmlns:p14="http://schemas.microsoft.com/office/powerpoint/2010/main" val="1248445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389398"/>
            <a:ext cx="5563870" cy="4158377"/>
          </a:xfrm>
          <a:prstGeom prst="rect">
            <a:avLst/>
          </a:prstGeom>
        </p:spPr>
        <p:txBody>
          <a:bodyPr lIns="92534" tIns="46268" rIns="92534" bIns="46268"/>
          <a:lstStyle/>
          <a:p>
            <a:pPr marL="173477" indent="-173477">
              <a:buFont typeface="Arial"/>
              <a:buChar char="•"/>
            </a:pPr>
            <a:r>
              <a:rPr lang="en-US" dirty="0"/>
              <a:t>It is often overlooked that the “societal institutions, including those that education and train mental health professionals, have been shaped by white American culture, [and] that cultural legacy has left its imprint on how mental health professionals respond to patients in all facets of care…” (US </a:t>
            </a:r>
            <a:r>
              <a:rPr lang="en-US" dirty="0" err="1"/>
              <a:t>dept</a:t>
            </a:r>
            <a:r>
              <a:rPr lang="en-US" dirty="0"/>
              <a:t> of HHS, 2001) (Rodriguez 9)</a:t>
            </a:r>
          </a:p>
          <a:p>
            <a:pPr defTabSz="462605">
              <a:defRPr/>
            </a:pPr>
            <a:r>
              <a:rPr lang="en-US" dirty="0"/>
              <a:t> </a:t>
            </a:r>
            <a:r>
              <a:rPr lang="en-US" b="1" dirty="0"/>
              <a:t>(which brings me to next slide about proper interventions)</a:t>
            </a:r>
          </a:p>
          <a:p>
            <a:endParaRPr lang="en-US" dirty="0" smtClean="0"/>
          </a:p>
        </p:txBody>
      </p:sp>
      <p:sp>
        <p:nvSpPr>
          <p:cNvPr id="4" name="Slide Number Placeholder 3"/>
          <p:cNvSpPr>
            <a:spLocks noGrp="1"/>
          </p:cNvSpPr>
          <p:nvPr>
            <p:ph type="sldNum" sz="quarter" idx="10"/>
          </p:nvPr>
        </p:nvSpPr>
        <p:spPr/>
        <p:txBody>
          <a:bodyPr/>
          <a:lstStyle/>
          <a:p>
            <a:fld id="{860CA1FC-6C03-3A48-9A80-C4AC0A321174}" type="slidenum">
              <a:rPr lang="en-US" smtClean="0"/>
              <a:pPr/>
              <a:t>28</a:t>
            </a:fld>
            <a:endParaRPr lang="en-US"/>
          </a:p>
        </p:txBody>
      </p:sp>
    </p:spTree>
    <p:extLst>
      <p:ext uri="{BB962C8B-B14F-4D97-AF65-F5344CB8AC3E}">
        <p14:creationId xmlns:p14="http://schemas.microsoft.com/office/powerpoint/2010/main" val="3345874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389398"/>
            <a:ext cx="5563870" cy="4158377"/>
          </a:xfrm>
          <a:prstGeom prst="rect">
            <a:avLst/>
          </a:prstGeom>
        </p:spPr>
        <p:txBody>
          <a:bodyPr lIns="92534" tIns="46268" rIns="92534" bIns="46268"/>
          <a:lstStyle/>
          <a:p>
            <a:pPr defTabSz="908091"/>
            <a:r>
              <a:rPr lang="en-US" baseline="0" dirty="0" smtClean="0"/>
              <a:t>The United States Preventative Task Force (USPSTF), American Medical Association (AMA), American Academy of Pediatrics (AAP), American Academy of Family Physicians, American College of Obstetrics and Gynecologists, and American College of Emergency Physicians recommend routine IPV screening as part of standard patient care</a:t>
            </a:r>
            <a:endParaRPr lang="en-US" dirty="0" smtClean="0"/>
          </a:p>
          <a:p>
            <a:endParaRPr lang="en-US" dirty="0" smtClean="0"/>
          </a:p>
          <a:p>
            <a:endParaRPr lang="en-US" dirty="0" smtClean="0"/>
          </a:p>
          <a:p>
            <a:r>
              <a:rPr lang="en-US" dirty="0" smtClean="0"/>
              <a:t>Screening</a:t>
            </a:r>
            <a:r>
              <a:rPr lang="en-US" baseline="0" dirty="0" smtClean="0"/>
              <a:t> Tools</a:t>
            </a:r>
          </a:p>
          <a:p>
            <a:pPr marL="173503" indent="-173503">
              <a:buFont typeface="Arial"/>
              <a:buChar char="•"/>
            </a:pPr>
            <a:r>
              <a:rPr lang="en-US" dirty="0" smtClean="0"/>
              <a:t>Hurt, Insult, Threaten, and Scream</a:t>
            </a:r>
            <a:r>
              <a:rPr lang="en-US" baseline="0" dirty="0" smtClean="0"/>
              <a:t> (HITS, sensitivity 30-100%, specificity 86-99%; [4 Questions, </a:t>
            </a:r>
            <a:r>
              <a:rPr lang="en-US" baseline="0" dirty="0" err="1" smtClean="0"/>
              <a:t>Likert</a:t>
            </a:r>
            <a:r>
              <a:rPr lang="en-US" baseline="0" dirty="0" smtClean="0"/>
              <a:t>, 1. How often does your partner physically hurt you? 2. Insult you or talk down to you? 3. Threaten you with harm; 4. Scream or curse at you]</a:t>
            </a:r>
          </a:p>
          <a:p>
            <a:pPr marL="173503" indent="-173503">
              <a:buFont typeface="Arial"/>
              <a:buChar char="•"/>
            </a:pPr>
            <a:r>
              <a:rPr lang="en-US" baseline="0" dirty="0" smtClean="0"/>
              <a:t>Women Abuse Screening Tool (WAST, sensitivity 47%, specificity 96%)</a:t>
            </a:r>
          </a:p>
          <a:p>
            <a:pPr marL="173503" indent="-173503">
              <a:buFont typeface="Arial"/>
              <a:buChar char="•"/>
            </a:pPr>
            <a:r>
              <a:rPr lang="en-US" baseline="0" dirty="0" smtClean="0"/>
              <a:t>Partner Violence Screen (PVS, sensitivity 35-71%, specificity 80-94%)</a:t>
            </a:r>
          </a:p>
          <a:p>
            <a:pPr marL="173503" indent="-173503">
              <a:buFont typeface="Arial"/>
              <a:buChar char="•"/>
            </a:pPr>
            <a:r>
              <a:rPr lang="en-US" baseline="0" dirty="0" smtClean="0"/>
              <a:t>Abuse Assessment Screen (AAS, sensitivity 93-94%, specificity 55-99%)</a:t>
            </a:r>
          </a:p>
          <a:p>
            <a:pPr marL="173503" indent="-173503">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F6DA9C80-B631-4EC4-8253-F63CFD0157DF}" type="slidenum">
              <a:rPr lang="en-US" smtClean="0"/>
              <a:pPr/>
              <a:t>29</a:t>
            </a:fld>
            <a:endParaRPr lang="en-US"/>
          </a:p>
        </p:txBody>
      </p:sp>
    </p:spTree>
    <p:extLst>
      <p:ext uri="{BB962C8B-B14F-4D97-AF65-F5344CB8AC3E}">
        <p14:creationId xmlns:p14="http://schemas.microsoft.com/office/powerpoint/2010/main" val="2355059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9438"/>
            <a:ext cx="5564188" cy="4157662"/>
          </a:xfrm>
          <a:prstGeom prst="rect">
            <a:avLst/>
          </a:prstGeom>
        </p:spPr>
        <p:txBody>
          <a:bodyPr/>
          <a:lstStyle/>
          <a:p>
            <a:pPr marL="0" indent="0">
              <a:buFont typeface="Arial" panose="020B0604020202020204" pitchFamily="34" charset="0"/>
              <a:buNone/>
            </a:pP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“Trauma” refers to experiences that causes intense physical and psychological stress reactions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It</a:t>
            </a:r>
            <a:r>
              <a:rPr lang="en-US" sz="1200" b="0" i="0" kern="1200" baseline="0" dirty="0" smtClean="0">
                <a:solidFill>
                  <a:schemeClr val="tx1"/>
                </a:solidFill>
                <a:effectLst/>
                <a:latin typeface="+mn-lt"/>
                <a:ea typeface="+mn-ea"/>
                <a:cs typeface="+mn-cs"/>
              </a:rPr>
              <a:t> has </a:t>
            </a:r>
            <a:r>
              <a:rPr lang="en-US" sz="1200" b="0" i="0" kern="1200" dirty="0" smtClean="0">
                <a:solidFill>
                  <a:schemeClr val="tx1"/>
                </a:solidFill>
                <a:effectLst/>
                <a:latin typeface="+mn-lt"/>
                <a:ea typeface="+mn-ea"/>
                <a:cs typeface="+mn-cs"/>
              </a:rPr>
              <a:t>lasting adverse effects on the individual’s functioning and physical, social, emotional, or spiritual well-being”</a:t>
            </a:r>
          </a:p>
          <a:p>
            <a:pPr marL="0" indent="0">
              <a:buFont typeface="Arial" panose="020B0604020202020204" pitchFamily="34" charset="0"/>
              <a:buNone/>
            </a:pP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0" i="0" kern="1200" dirty="0" smtClean="0">
                <a:solidFill>
                  <a:schemeClr val="tx1"/>
                </a:solidFill>
                <a:effectLst/>
                <a:latin typeface="+mn-lt"/>
                <a:ea typeface="+mn-ea"/>
                <a:cs typeface="+mn-cs"/>
              </a:rPr>
              <a:t>According to DSM-V,</a:t>
            </a:r>
            <a:r>
              <a:rPr lang="en-US" sz="1200" b="0" i="0" kern="1200" baseline="0" dirty="0" smtClean="0">
                <a:solidFill>
                  <a:schemeClr val="tx1"/>
                </a:solidFill>
                <a:effectLst/>
                <a:latin typeface="+mn-lt"/>
                <a:ea typeface="+mn-ea"/>
                <a:cs typeface="+mn-cs"/>
              </a:rPr>
              <a:t> it is exposure to actual or threatened death, serious injury, or sexual violence </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Directly experiencing traumatic event</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Witnessing, in person, the event as it occurred to others</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Learning that the traumatic event occurred to a close family member or close friend</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Experiencing repeated or extreme exposure to aversive details of the traumatic event </a:t>
            </a:r>
          </a:p>
          <a:p>
            <a:pPr marL="0" indent="0">
              <a:buFont typeface="Arial" panose="020B0604020202020204" pitchFamily="34" charset="0"/>
              <a:buNone/>
            </a:pP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More broadly, </a:t>
            </a:r>
            <a:r>
              <a:rPr lang="en-US" sz="1200" b="0" i="0" kern="1200" dirty="0" smtClean="0">
                <a:solidFill>
                  <a:schemeClr val="tx1"/>
                </a:solidFill>
                <a:effectLst/>
                <a:latin typeface="+mn-lt"/>
                <a:ea typeface="+mn-ea"/>
                <a:cs typeface="+mn-cs"/>
              </a:rPr>
              <a:t>For example, </a:t>
            </a:r>
            <a:r>
              <a:rPr lang="en-US" sz="1200" b="0" i="0" kern="1200" dirty="0" smtClean="0">
                <a:solidFill>
                  <a:schemeClr val="tx1"/>
                </a:solidFill>
                <a:effectLst/>
                <a:latin typeface="+mn-lt"/>
                <a:ea typeface="+mn-ea"/>
                <a:cs typeface="+mn-cs"/>
                <a:hlinkClick r:id="rId3"/>
              </a:rPr>
              <a:t>Horowitz (1989)</a:t>
            </a:r>
            <a:r>
              <a:rPr lang="en-US" sz="1200" b="0" i="0" kern="1200" dirty="0" smtClean="0">
                <a:solidFill>
                  <a:schemeClr val="tx1"/>
                </a:solidFill>
                <a:effectLst/>
                <a:latin typeface="+mn-lt"/>
                <a:ea typeface="+mn-ea"/>
                <a:cs typeface="+mn-cs"/>
              </a:rPr>
              <a:t> defined it as a sudden and forceful event that overwhelms a person’s ability to respond to it.</a:t>
            </a:r>
            <a:r>
              <a:rPr lang="en-US" sz="1200" b="0" i="0" kern="1200" baseline="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It can be just</a:t>
            </a:r>
            <a:r>
              <a:rPr lang="en-US" sz="1200" b="0" i="0" kern="1200" dirty="0" smtClean="0">
                <a:solidFill>
                  <a:schemeClr val="tx1"/>
                </a:solidFill>
                <a:effectLst/>
                <a:latin typeface="+mn-lt"/>
                <a:ea typeface="+mn-ea"/>
                <a:cs typeface="+mn-cs"/>
              </a:rPr>
              <a:t> an event that</a:t>
            </a:r>
            <a:r>
              <a:rPr lang="en-US" sz="1200" b="0" i="0" kern="1200" baseline="0" dirty="0" smtClean="0">
                <a:solidFill>
                  <a:schemeClr val="tx1"/>
                </a:solidFill>
                <a:effectLst/>
                <a:latin typeface="+mn-lt"/>
                <a:ea typeface="+mn-ea"/>
                <a:cs typeface="+mn-cs"/>
              </a:rPr>
              <a:t> is </a:t>
            </a:r>
            <a:r>
              <a:rPr lang="en-US" sz="1200" b="0" i="0" kern="1200" dirty="0" smtClean="0">
                <a:solidFill>
                  <a:schemeClr val="tx1"/>
                </a:solidFill>
                <a:effectLst/>
                <a:latin typeface="+mn-lt"/>
                <a:ea typeface="+mn-ea"/>
                <a:cs typeface="+mn-cs"/>
              </a:rPr>
              <a:t>traumatic if it contradicts one’s worldview and overpowers one’s ability to cope.</a:t>
            </a: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pPr/>
              <a:t>3</a:t>
            </a:fld>
            <a:endParaRPr lang="en-US"/>
          </a:p>
        </p:txBody>
      </p:sp>
    </p:spTree>
    <p:extLst>
      <p:ext uri="{BB962C8B-B14F-4D97-AF65-F5344CB8AC3E}">
        <p14:creationId xmlns:p14="http://schemas.microsoft.com/office/powerpoint/2010/main" val="3754658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446588"/>
            <a:ext cx="5564188" cy="3638550"/>
          </a:xfrm>
          <a:prstGeom prst="rect">
            <a:avLst/>
          </a:prstGeom>
        </p:spPr>
        <p:txBody>
          <a:bodyPr/>
          <a:lstStyle/>
          <a:p>
            <a:pPr marL="171450" indent="-171450">
              <a:buFont typeface="Arial" charset="0"/>
              <a:buChar char="•"/>
            </a:pPr>
            <a:r>
              <a:rPr lang="en-US" dirty="0" smtClean="0"/>
              <a:t>A Cochrane</a:t>
            </a:r>
            <a:r>
              <a:rPr lang="en-US" baseline="0" dirty="0" smtClean="0"/>
              <a:t> review </a:t>
            </a:r>
            <a:r>
              <a:rPr lang="en-US" baseline="0" dirty="0" err="1" smtClean="0"/>
              <a:t>eamined</a:t>
            </a:r>
            <a:r>
              <a:rPr lang="en-US" baseline="0" dirty="0" smtClean="0"/>
              <a:t> eight studies involving 10,074 women. Screening doubled the likelihood of identifying abused women but did not increase referral </a:t>
            </a:r>
            <a:r>
              <a:rPr lang="en-US" baseline="0" dirty="0" err="1" smtClean="0"/>
              <a:t>raes</a:t>
            </a:r>
            <a:r>
              <a:rPr lang="en-US" baseline="0" dirty="0" smtClean="0"/>
              <a:t>, re-exposure to violence or the women’s health measures outcomes. The authors concluded that there is insufficient evidence to justify universal IPV screening in healthcare settings. </a:t>
            </a:r>
          </a:p>
          <a:p>
            <a:pPr marL="171450" indent="-171450">
              <a:buFont typeface="Arial" charset="0"/>
              <a:buChar char="•"/>
            </a:pPr>
            <a:r>
              <a:rPr lang="en-US" baseline="0" dirty="0" smtClean="0"/>
              <a:t>Other documents conclude that due to the high prevalence of mental health </a:t>
            </a:r>
            <a:r>
              <a:rPr lang="en-US" baseline="0" dirty="0" err="1" smtClean="0"/>
              <a:t>sequalae</a:t>
            </a:r>
            <a:r>
              <a:rPr lang="en-US" baseline="0" dirty="0" smtClean="0"/>
              <a:t> associated with IPV, it is essential that mental health professionals </a:t>
            </a:r>
            <a:r>
              <a:rPr lang="en-US" baseline="0" dirty="0" err="1" smtClean="0"/>
              <a:t>practise</a:t>
            </a:r>
            <a:r>
              <a:rPr lang="en-US" baseline="0" dirty="0" smtClean="0"/>
              <a:t> a “trauma-informed” model of care for all patients. </a:t>
            </a:r>
          </a:p>
          <a:p>
            <a:pPr marL="171450" indent="-171450">
              <a:buFont typeface="Arial" charset="0"/>
              <a:buChar char="•"/>
            </a:pPr>
            <a:endParaRPr lang="en-US" baseline="0" dirty="0" smtClean="0"/>
          </a:p>
          <a:p>
            <a:pPr marL="171450" indent="-171450">
              <a:buFont typeface="Arial" charset="0"/>
              <a:buChar char="•"/>
            </a:pPr>
            <a:r>
              <a:rPr lang="en-US" baseline="0" dirty="0" smtClean="0"/>
              <a:t>If local laws require reporting of IPV to child welfare authorities, the patient should be advised of this before disclosure</a:t>
            </a:r>
          </a:p>
          <a:p>
            <a:pPr marL="171450" indent="-171450">
              <a:buFont typeface="Arial" charset="0"/>
              <a:buChar char="•"/>
            </a:pPr>
            <a:r>
              <a:rPr lang="en-US" baseline="0" dirty="0" smtClean="0"/>
              <a:t>If you suspect IPV but it is denied, it is useful to ask at subsequent visits after more trust is established </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30</a:t>
            </a:fld>
            <a:endParaRPr lang="en-US"/>
          </a:p>
        </p:txBody>
      </p:sp>
    </p:spTree>
    <p:extLst>
      <p:ext uri="{BB962C8B-B14F-4D97-AF65-F5344CB8AC3E}">
        <p14:creationId xmlns:p14="http://schemas.microsoft.com/office/powerpoint/2010/main" val="247010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446588"/>
            <a:ext cx="5564188" cy="36385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31</a:t>
            </a:fld>
            <a:endParaRPr lang="en-US"/>
          </a:p>
        </p:txBody>
      </p:sp>
    </p:spTree>
    <p:extLst>
      <p:ext uri="{BB962C8B-B14F-4D97-AF65-F5344CB8AC3E}">
        <p14:creationId xmlns:p14="http://schemas.microsoft.com/office/powerpoint/2010/main" val="1742791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389398"/>
            <a:ext cx="5563870" cy="4158377"/>
          </a:xfrm>
          <a:prstGeom prst="rect">
            <a:avLst/>
          </a:prstGeom>
        </p:spPr>
        <p:txBody>
          <a:bodyPr lIns="92534" tIns="46268" rIns="92534" bIns="46268"/>
          <a:lstStyle/>
          <a:p>
            <a:endParaRPr lang="en-US" dirty="0"/>
          </a:p>
        </p:txBody>
      </p:sp>
      <p:sp>
        <p:nvSpPr>
          <p:cNvPr id="4" name="Slide Number Placeholder 3"/>
          <p:cNvSpPr>
            <a:spLocks noGrp="1"/>
          </p:cNvSpPr>
          <p:nvPr>
            <p:ph type="sldNum" sz="quarter" idx="10"/>
          </p:nvPr>
        </p:nvSpPr>
        <p:spPr/>
        <p:txBody>
          <a:bodyPr/>
          <a:lstStyle/>
          <a:p>
            <a:fld id="{860CA1FC-6C03-3A48-9A80-C4AC0A321174}" type="slidenum">
              <a:rPr lang="en-US" smtClean="0"/>
              <a:pPr/>
              <a:t>32</a:t>
            </a:fld>
            <a:endParaRPr lang="en-US"/>
          </a:p>
        </p:txBody>
      </p:sp>
    </p:spTree>
    <p:extLst>
      <p:ext uri="{BB962C8B-B14F-4D97-AF65-F5344CB8AC3E}">
        <p14:creationId xmlns:p14="http://schemas.microsoft.com/office/powerpoint/2010/main" val="3073203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9438"/>
            <a:ext cx="5564188" cy="4157662"/>
          </a:xfrm>
          <a:prstGeom prst="rect">
            <a:avLst/>
          </a:prstGeom>
        </p:spPr>
        <p:txBody>
          <a:bodyPr/>
          <a:lstStyle/>
          <a:p>
            <a:r>
              <a:rPr lang="en-US" sz="1200" b="1" i="0" kern="1200" dirty="0" smtClean="0">
                <a:solidFill>
                  <a:schemeClr val="tx1"/>
                </a:solidFill>
                <a:effectLst/>
                <a:latin typeface="+mn-lt"/>
                <a:ea typeface="+mn-ea"/>
                <a:cs typeface="+mn-cs"/>
              </a:rPr>
              <a:t>Protective factors</a:t>
            </a:r>
          </a:p>
          <a:p>
            <a:r>
              <a:rPr lang="en-US" sz="1200" b="0" i="0" kern="1200" dirty="0" smtClean="0">
                <a:solidFill>
                  <a:schemeClr val="tx1"/>
                </a:solidFill>
                <a:effectLst/>
                <a:latin typeface="+mn-lt"/>
                <a:ea typeface="+mn-ea"/>
                <a:cs typeface="+mn-cs"/>
              </a:rPr>
              <a:t>Protective factors for trauma almost entirely reflect the risk factors discussed in the preceding “</a:t>
            </a:r>
            <a:r>
              <a:rPr lang="en-US" sz="1200" b="0" i="0" kern="1200" dirty="0" smtClean="0">
                <a:solidFill>
                  <a:schemeClr val="tx1"/>
                </a:solidFill>
                <a:effectLst/>
                <a:latin typeface="+mn-lt"/>
                <a:ea typeface="+mn-ea"/>
                <a:cs typeface="+mn-cs"/>
                <a:hlinkClick r:id="rId3"/>
              </a:rPr>
              <a:t>Risk Factors</a:t>
            </a:r>
            <a:r>
              <a:rPr lang="en-US" sz="1200" b="0" i="0" kern="1200" dirty="0" smtClean="0">
                <a:solidFill>
                  <a:schemeClr val="tx1"/>
                </a:solidFill>
                <a:effectLst/>
                <a:latin typeface="+mn-lt"/>
                <a:ea typeface="+mn-ea"/>
                <a:cs typeface="+mn-cs"/>
              </a:rPr>
              <a:t>” section. For trauma, protective factors are typically contextual, including characteristics that make it less likely that a person will be in a situation where trauma might occur. A review by </a:t>
            </a:r>
            <a:r>
              <a:rPr lang="en-US" sz="1200" b="0" i="0" kern="1200" dirty="0" smtClean="0">
                <a:solidFill>
                  <a:schemeClr val="tx1"/>
                </a:solidFill>
                <a:effectLst/>
                <a:latin typeface="+mn-lt"/>
                <a:ea typeface="+mn-ea"/>
                <a:cs typeface="+mn-cs"/>
                <a:hlinkClick r:id="rId4"/>
              </a:rPr>
              <a:t>Ahmed (2007)</a:t>
            </a:r>
            <a:r>
              <a:rPr lang="en-US" sz="1200" b="0" i="0" kern="1200" dirty="0" smtClean="0">
                <a:solidFill>
                  <a:schemeClr val="tx1"/>
                </a:solidFill>
                <a:effectLst/>
                <a:latin typeface="+mn-lt"/>
                <a:ea typeface="+mn-ea"/>
                <a:cs typeface="+mn-cs"/>
              </a:rPr>
              <a:t> listed internal characteristics that promote resilience to PTSD:</a:t>
            </a:r>
          </a:p>
          <a:p>
            <a:r>
              <a:rPr lang="en-US" sz="1200" b="0" i="0" kern="1200" dirty="0" smtClean="0">
                <a:solidFill>
                  <a:schemeClr val="tx1"/>
                </a:solidFill>
                <a:effectLst/>
                <a:latin typeface="+mn-lt"/>
                <a:ea typeface="+mn-ea"/>
                <a:cs typeface="+mn-cs"/>
              </a:rPr>
              <a:t>Self-esteem</a:t>
            </a:r>
          </a:p>
          <a:p>
            <a:r>
              <a:rPr lang="en-US" sz="1200" b="0" i="0" kern="1200" dirty="0" smtClean="0">
                <a:solidFill>
                  <a:schemeClr val="tx1"/>
                </a:solidFill>
                <a:effectLst/>
                <a:latin typeface="+mn-lt"/>
                <a:ea typeface="+mn-ea"/>
                <a:cs typeface="+mn-cs"/>
              </a:rPr>
              <a:t>Trust</a:t>
            </a:r>
          </a:p>
          <a:p>
            <a:r>
              <a:rPr lang="en-US" sz="1200" b="0" i="0" kern="1200" dirty="0" smtClean="0">
                <a:solidFill>
                  <a:schemeClr val="tx1"/>
                </a:solidFill>
                <a:effectLst/>
                <a:latin typeface="+mn-lt"/>
                <a:ea typeface="+mn-ea"/>
                <a:cs typeface="+mn-cs"/>
              </a:rPr>
              <a:t>Resourcefulness</a:t>
            </a:r>
          </a:p>
          <a:p>
            <a:r>
              <a:rPr lang="en-US" sz="1200" b="0" i="0" kern="1200" dirty="0" smtClean="0">
                <a:solidFill>
                  <a:schemeClr val="tx1"/>
                </a:solidFill>
                <a:effectLst/>
                <a:latin typeface="+mn-lt"/>
                <a:ea typeface="+mn-ea"/>
                <a:cs typeface="+mn-cs"/>
              </a:rPr>
              <a:t>Self-efficacy</a:t>
            </a:r>
          </a:p>
          <a:p>
            <a:r>
              <a:rPr lang="en-US" sz="1200" b="0" i="0" kern="1200" dirty="0" smtClean="0">
                <a:solidFill>
                  <a:schemeClr val="tx1"/>
                </a:solidFill>
                <a:effectLst/>
                <a:latin typeface="+mn-lt"/>
                <a:ea typeface="+mn-ea"/>
                <a:cs typeface="+mn-cs"/>
              </a:rPr>
              <a:t>Internal locus of control</a:t>
            </a:r>
          </a:p>
          <a:p>
            <a:r>
              <a:rPr lang="en-US" sz="1200" b="0" i="0" kern="1200" dirty="0" smtClean="0">
                <a:solidFill>
                  <a:schemeClr val="tx1"/>
                </a:solidFill>
                <a:effectLst/>
                <a:latin typeface="+mn-lt"/>
                <a:ea typeface="+mn-ea"/>
                <a:cs typeface="+mn-cs"/>
              </a:rPr>
              <a:t>Secure attachments</a:t>
            </a:r>
          </a:p>
          <a:p>
            <a:r>
              <a:rPr lang="en-US" sz="1200" b="0" i="0" kern="1200" dirty="0" smtClean="0">
                <a:solidFill>
                  <a:schemeClr val="tx1"/>
                </a:solidFill>
                <a:effectLst/>
                <a:latin typeface="+mn-lt"/>
                <a:ea typeface="+mn-ea"/>
                <a:cs typeface="+mn-cs"/>
              </a:rPr>
              <a:t>Sense of humor</a:t>
            </a:r>
          </a:p>
          <a:p>
            <a:r>
              <a:rPr lang="en-US" sz="1200" b="0" i="0" kern="1200" dirty="0" smtClean="0">
                <a:solidFill>
                  <a:schemeClr val="tx1"/>
                </a:solidFill>
                <a:effectLst/>
                <a:latin typeface="+mn-lt"/>
                <a:ea typeface="+mn-ea"/>
                <a:cs typeface="+mn-cs"/>
              </a:rPr>
              <a:t>Self-sufficiency</a:t>
            </a:r>
          </a:p>
          <a:p>
            <a:r>
              <a:rPr lang="en-US" sz="1200" b="0" i="0" kern="1200" dirty="0" smtClean="0">
                <a:solidFill>
                  <a:schemeClr val="tx1"/>
                </a:solidFill>
                <a:effectLst/>
                <a:latin typeface="+mn-lt"/>
                <a:ea typeface="+mn-ea"/>
                <a:cs typeface="+mn-cs"/>
              </a:rPr>
              <a:t>Sense of mastery</a:t>
            </a:r>
          </a:p>
          <a:p>
            <a:r>
              <a:rPr lang="en-US" sz="1200" b="0" i="0" kern="1200" dirty="0" smtClean="0">
                <a:solidFill>
                  <a:schemeClr val="tx1"/>
                </a:solidFill>
                <a:effectLst/>
                <a:latin typeface="+mn-lt"/>
                <a:ea typeface="+mn-ea"/>
                <a:cs typeface="+mn-cs"/>
              </a:rPr>
              <a:t>Optimism</a:t>
            </a:r>
          </a:p>
          <a:p>
            <a:r>
              <a:rPr lang="en-US" sz="1200" b="0" i="0" kern="1200" dirty="0" smtClean="0">
                <a:solidFill>
                  <a:schemeClr val="tx1"/>
                </a:solidFill>
                <a:effectLst/>
                <a:latin typeface="+mn-lt"/>
                <a:ea typeface="+mn-ea"/>
                <a:cs typeface="+mn-cs"/>
              </a:rPr>
              <a:t>Interpersonal abilities (e.g., social skills, problem-solving skills, impulse control)</a:t>
            </a:r>
          </a:p>
          <a:p>
            <a:r>
              <a:rPr lang="en-US" sz="1200" b="0" i="0" kern="1200" dirty="0" smtClean="0">
                <a:solidFill>
                  <a:schemeClr val="tx1"/>
                </a:solidFill>
                <a:effectLst/>
                <a:latin typeface="+mn-lt"/>
                <a:ea typeface="+mn-ea"/>
                <a:cs typeface="+mn-cs"/>
                <a:hlinkClick r:id="rId4"/>
              </a:rPr>
              <a:t>Ahmed’s review (2007)</a:t>
            </a:r>
            <a:r>
              <a:rPr lang="en-US" sz="1200" b="0" i="0" kern="1200" dirty="0" smtClean="0">
                <a:solidFill>
                  <a:schemeClr val="tx1"/>
                </a:solidFill>
                <a:effectLst/>
                <a:latin typeface="+mn-lt"/>
                <a:ea typeface="+mn-ea"/>
                <a:cs typeface="+mn-cs"/>
              </a:rPr>
              <a:t> also listed the following external resilience factors:</a:t>
            </a:r>
          </a:p>
          <a:p>
            <a:r>
              <a:rPr lang="en-US" sz="1200" b="0" i="0" kern="1200" dirty="0" smtClean="0">
                <a:solidFill>
                  <a:schemeClr val="tx1"/>
                </a:solidFill>
                <a:effectLst/>
                <a:latin typeface="+mn-lt"/>
                <a:ea typeface="+mn-ea"/>
                <a:cs typeface="+mn-cs"/>
              </a:rPr>
              <a:t>Sense of safety</a:t>
            </a:r>
          </a:p>
          <a:p>
            <a:r>
              <a:rPr lang="en-US" sz="1200" b="0" i="0" kern="1200" dirty="0" smtClean="0">
                <a:solidFill>
                  <a:schemeClr val="tx1"/>
                </a:solidFill>
                <a:effectLst/>
                <a:latin typeface="+mn-lt"/>
                <a:ea typeface="+mn-ea"/>
                <a:cs typeface="+mn-cs"/>
              </a:rPr>
              <a:t>Religious affiliation</a:t>
            </a:r>
          </a:p>
          <a:p>
            <a:r>
              <a:rPr lang="en-US" sz="1200" b="0" i="0" kern="1200" dirty="0" smtClean="0">
                <a:solidFill>
                  <a:schemeClr val="tx1"/>
                </a:solidFill>
                <a:effectLst/>
                <a:latin typeface="+mn-lt"/>
                <a:ea typeface="+mn-ea"/>
                <a:cs typeface="+mn-cs"/>
              </a:rPr>
              <a:t>Strong role models</a:t>
            </a:r>
          </a:p>
          <a:p>
            <a:r>
              <a:rPr lang="en-US" sz="1200" b="0" i="0" kern="1200" dirty="0" smtClean="0">
                <a:solidFill>
                  <a:schemeClr val="tx1"/>
                </a:solidFill>
                <a:effectLst/>
                <a:latin typeface="+mn-lt"/>
                <a:ea typeface="+mn-ea"/>
                <a:cs typeface="+mn-cs"/>
              </a:rPr>
              <a:t>Emotional sustenance (i.e., receiving from others understanding, companionship, a sense of belonging, positive regard)</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33</a:t>
            </a:fld>
            <a:endParaRPr lang="en-US"/>
          </a:p>
        </p:txBody>
      </p:sp>
    </p:spTree>
    <p:extLst>
      <p:ext uri="{BB962C8B-B14F-4D97-AF65-F5344CB8AC3E}">
        <p14:creationId xmlns:p14="http://schemas.microsoft.com/office/powerpoint/2010/main" val="35556105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51731" indent="-289127" eaLnBrk="0" hangingPunct="0">
              <a:defRPr>
                <a:solidFill>
                  <a:schemeClr val="tx1"/>
                </a:solidFill>
                <a:latin typeface="Arial" charset="0"/>
                <a:ea typeface="Arial" charset="0"/>
                <a:cs typeface="Arial" charset="0"/>
              </a:defRPr>
            </a:lvl2pPr>
            <a:lvl3pPr marL="1156509" indent="-231302" eaLnBrk="0" hangingPunct="0">
              <a:defRPr>
                <a:solidFill>
                  <a:schemeClr val="tx1"/>
                </a:solidFill>
                <a:latin typeface="Arial" charset="0"/>
                <a:ea typeface="Arial" charset="0"/>
                <a:cs typeface="Arial" charset="0"/>
              </a:defRPr>
            </a:lvl3pPr>
            <a:lvl4pPr marL="1619113" indent="-231302" eaLnBrk="0" hangingPunct="0">
              <a:defRPr>
                <a:solidFill>
                  <a:schemeClr val="tx1"/>
                </a:solidFill>
                <a:latin typeface="Arial" charset="0"/>
                <a:ea typeface="Arial" charset="0"/>
                <a:cs typeface="Arial" charset="0"/>
              </a:defRPr>
            </a:lvl4pPr>
            <a:lvl5pPr marL="2081716" indent="-231302" eaLnBrk="0" hangingPunct="0">
              <a:defRPr>
                <a:solidFill>
                  <a:schemeClr val="tx1"/>
                </a:solidFill>
                <a:latin typeface="Arial" charset="0"/>
                <a:ea typeface="Arial" charset="0"/>
                <a:cs typeface="Arial" charset="0"/>
              </a:defRPr>
            </a:lvl5pPr>
            <a:lvl6pPr marL="2544320" indent="-231302" eaLnBrk="0" fontAlgn="base" hangingPunct="0">
              <a:spcBef>
                <a:spcPct val="0"/>
              </a:spcBef>
              <a:spcAft>
                <a:spcPct val="0"/>
              </a:spcAft>
              <a:defRPr>
                <a:solidFill>
                  <a:schemeClr val="tx1"/>
                </a:solidFill>
                <a:latin typeface="Arial" charset="0"/>
                <a:ea typeface="Arial" charset="0"/>
                <a:cs typeface="Arial" charset="0"/>
              </a:defRPr>
            </a:lvl6pPr>
            <a:lvl7pPr marL="3006924" indent="-231302" eaLnBrk="0" fontAlgn="base" hangingPunct="0">
              <a:spcBef>
                <a:spcPct val="0"/>
              </a:spcBef>
              <a:spcAft>
                <a:spcPct val="0"/>
              </a:spcAft>
              <a:defRPr>
                <a:solidFill>
                  <a:schemeClr val="tx1"/>
                </a:solidFill>
                <a:latin typeface="Arial" charset="0"/>
                <a:ea typeface="Arial" charset="0"/>
                <a:cs typeface="Arial" charset="0"/>
              </a:defRPr>
            </a:lvl7pPr>
            <a:lvl8pPr marL="3469527" indent="-231302" eaLnBrk="0" fontAlgn="base" hangingPunct="0">
              <a:spcBef>
                <a:spcPct val="0"/>
              </a:spcBef>
              <a:spcAft>
                <a:spcPct val="0"/>
              </a:spcAft>
              <a:defRPr>
                <a:solidFill>
                  <a:schemeClr val="tx1"/>
                </a:solidFill>
                <a:latin typeface="Arial" charset="0"/>
                <a:ea typeface="Arial" charset="0"/>
                <a:cs typeface="Arial" charset="0"/>
              </a:defRPr>
            </a:lvl8pPr>
            <a:lvl9pPr marL="3932132" indent="-231302"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10762AB-7A32-2947-8BC8-1AE6200FD6A4}" type="slidenum">
              <a:rPr lang="en-US">
                <a:latin typeface="Calibri" charset="0"/>
              </a:rPr>
              <a:pPr eaLnBrk="1" hangingPunct="1"/>
              <a:t>34</a:t>
            </a:fld>
            <a:endParaRPr lang="en-US">
              <a:latin typeface="Calibri"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60" name="Rectangle 3"/>
          <p:cNvSpPr>
            <a:spLocks noGrp="1" noChangeArrowheads="1"/>
          </p:cNvSpPr>
          <p:nvPr>
            <p:ph type="body" idx="1"/>
          </p:nvPr>
        </p:nvSpPr>
        <p:spPr bwMode="auto">
          <a:xfrm>
            <a:off x="695484" y="4389398"/>
            <a:ext cx="5563870" cy="41583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34" tIns="46268" rIns="92534" bIns="46268" numCol="1" anchor="t" anchorCtr="0" compatLnSpc="1">
            <a:prstTxWarp prst="textNoShape">
              <a:avLst/>
            </a:prstTxWarp>
          </a:bodyPr>
          <a:lstStyle/>
          <a:p>
            <a:pPr marL="170267" indent="-170267">
              <a:buFont typeface="Arial" panose="020B0604020202020204" pitchFamily="34" charset="0"/>
              <a:buChar char="•"/>
            </a:pPr>
            <a:r>
              <a:rPr lang="en-US" dirty="0"/>
              <a:t>To appropriately respond to the health needs of these groups of women, it is necessary to consider social, cultural, structural, and political barriers (e.g., medical mistrust, historical racism and trauma, perceived discrimination, immigration status) to patient-provider communication and help-seeking behaviors related to IPV, which can influence health outcomes.</a:t>
            </a:r>
          </a:p>
          <a:p>
            <a:pPr marL="170267" indent="-170267">
              <a:buFont typeface="Arial" panose="020B0604020202020204" pitchFamily="34" charset="0"/>
              <a:buChar char="•"/>
            </a:pPr>
            <a:r>
              <a:rPr lang="en-US" dirty="0"/>
              <a:t>More research </a:t>
            </a:r>
            <a:endParaRPr lang="en-US" sz="1100" dirty="0">
              <a:latin typeface="Calibri" charset="0"/>
            </a:endParaRPr>
          </a:p>
        </p:txBody>
      </p:sp>
    </p:spTree>
    <p:extLst>
      <p:ext uri="{BB962C8B-B14F-4D97-AF65-F5344CB8AC3E}">
        <p14:creationId xmlns:p14="http://schemas.microsoft.com/office/powerpoint/2010/main" val="4941591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51731" indent="-289127" eaLnBrk="0" hangingPunct="0">
              <a:defRPr>
                <a:solidFill>
                  <a:schemeClr val="tx1"/>
                </a:solidFill>
                <a:latin typeface="Arial" charset="0"/>
                <a:ea typeface="Arial" charset="0"/>
                <a:cs typeface="Arial" charset="0"/>
              </a:defRPr>
            </a:lvl2pPr>
            <a:lvl3pPr marL="1156509" indent="-231302" eaLnBrk="0" hangingPunct="0">
              <a:defRPr>
                <a:solidFill>
                  <a:schemeClr val="tx1"/>
                </a:solidFill>
                <a:latin typeface="Arial" charset="0"/>
                <a:ea typeface="Arial" charset="0"/>
                <a:cs typeface="Arial" charset="0"/>
              </a:defRPr>
            </a:lvl3pPr>
            <a:lvl4pPr marL="1619113" indent="-231302" eaLnBrk="0" hangingPunct="0">
              <a:defRPr>
                <a:solidFill>
                  <a:schemeClr val="tx1"/>
                </a:solidFill>
                <a:latin typeface="Arial" charset="0"/>
                <a:ea typeface="Arial" charset="0"/>
                <a:cs typeface="Arial" charset="0"/>
              </a:defRPr>
            </a:lvl4pPr>
            <a:lvl5pPr marL="2081716" indent="-231302" eaLnBrk="0" hangingPunct="0">
              <a:defRPr>
                <a:solidFill>
                  <a:schemeClr val="tx1"/>
                </a:solidFill>
                <a:latin typeface="Arial" charset="0"/>
                <a:ea typeface="Arial" charset="0"/>
                <a:cs typeface="Arial" charset="0"/>
              </a:defRPr>
            </a:lvl5pPr>
            <a:lvl6pPr marL="2544320" indent="-231302" eaLnBrk="0" fontAlgn="base" hangingPunct="0">
              <a:spcBef>
                <a:spcPct val="0"/>
              </a:spcBef>
              <a:spcAft>
                <a:spcPct val="0"/>
              </a:spcAft>
              <a:defRPr>
                <a:solidFill>
                  <a:schemeClr val="tx1"/>
                </a:solidFill>
                <a:latin typeface="Arial" charset="0"/>
                <a:ea typeface="Arial" charset="0"/>
                <a:cs typeface="Arial" charset="0"/>
              </a:defRPr>
            </a:lvl6pPr>
            <a:lvl7pPr marL="3006924" indent="-231302" eaLnBrk="0" fontAlgn="base" hangingPunct="0">
              <a:spcBef>
                <a:spcPct val="0"/>
              </a:spcBef>
              <a:spcAft>
                <a:spcPct val="0"/>
              </a:spcAft>
              <a:defRPr>
                <a:solidFill>
                  <a:schemeClr val="tx1"/>
                </a:solidFill>
                <a:latin typeface="Arial" charset="0"/>
                <a:ea typeface="Arial" charset="0"/>
                <a:cs typeface="Arial" charset="0"/>
              </a:defRPr>
            </a:lvl7pPr>
            <a:lvl8pPr marL="3469527" indent="-231302" eaLnBrk="0" fontAlgn="base" hangingPunct="0">
              <a:spcBef>
                <a:spcPct val="0"/>
              </a:spcBef>
              <a:spcAft>
                <a:spcPct val="0"/>
              </a:spcAft>
              <a:defRPr>
                <a:solidFill>
                  <a:schemeClr val="tx1"/>
                </a:solidFill>
                <a:latin typeface="Arial" charset="0"/>
                <a:ea typeface="Arial" charset="0"/>
                <a:cs typeface="Arial" charset="0"/>
              </a:defRPr>
            </a:lvl8pPr>
            <a:lvl9pPr marL="3932132" indent="-231302"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1DD6625-92A3-D047-B6FA-8D2CB92FDEE4}" type="slidenum">
              <a:rPr lang="en-US">
                <a:latin typeface="Calibri" charset="0"/>
              </a:rPr>
              <a:pPr eaLnBrk="1" hangingPunct="1"/>
              <a:t>36</a:t>
            </a:fld>
            <a:endParaRPr lang="en-US">
              <a:latin typeface="Calibri"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7108" name="Rectangle 3"/>
          <p:cNvSpPr>
            <a:spLocks noGrp="1" noChangeArrowheads="1"/>
          </p:cNvSpPr>
          <p:nvPr>
            <p:ph type="body" idx="1"/>
          </p:nvPr>
        </p:nvSpPr>
        <p:spPr bwMode="auto">
          <a:xfrm>
            <a:off x="695484" y="4389398"/>
            <a:ext cx="5563870" cy="41583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2534" tIns="46268" rIns="92534" bIns="46268"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0138063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9438"/>
            <a:ext cx="5564188" cy="4157662"/>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37</a:t>
            </a:fld>
            <a:endParaRPr lang="en-US"/>
          </a:p>
        </p:txBody>
      </p:sp>
    </p:spTree>
    <p:extLst>
      <p:ext uri="{BB962C8B-B14F-4D97-AF65-F5344CB8AC3E}">
        <p14:creationId xmlns:p14="http://schemas.microsoft.com/office/powerpoint/2010/main" val="11038635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9438"/>
            <a:ext cx="5564188" cy="4157662"/>
          </a:xfrm>
          <a:prstGeom prst="rect">
            <a:avLst/>
          </a:prstGeom>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complex trauma when he or she has either experienced repeated instances of the same type of trauma over a period of time or experienced multiple types of trauma (</a:t>
            </a:r>
            <a:r>
              <a:rPr lang="en-US" sz="1200" b="0" i="0" kern="1200" dirty="0" smtClean="0">
                <a:solidFill>
                  <a:schemeClr val="tx1"/>
                </a:solidFill>
                <a:effectLst/>
                <a:latin typeface="+mn-lt"/>
                <a:ea typeface="+mn-ea"/>
                <a:cs typeface="+mn-cs"/>
                <a:hlinkClick r:id="rId3"/>
              </a:rPr>
              <a:t>van der </a:t>
            </a:r>
            <a:r>
              <a:rPr lang="en-US" sz="1200" b="0" i="0" kern="1200" dirty="0" err="1" smtClean="0">
                <a:solidFill>
                  <a:schemeClr val="tx1"/>
                </a:solidFill>
                <a:effectLst/>
                <a:latin typeface="+mn-lt"/>
                <a:ea typeface="+mn-ea"/>
                <a:cs typeface="+mn-cs"/>
                <a:hlinkClick r:id="rId3"/>
              </a:rPr>
              <a:t>Kolk</a:t>
            </a:r>
            <a:r>
              <a:rPr lang="en-US" sz="1200" b="0" i="0" kern="1200" dirty="0" smtClean="0">
                <a:solidFill>
                  <a:schemeClr val="tx1"/>
                </a:solidFill>
                <a:effectLst/>
                <a:latin typeface="+mn-lt"/>
                <a:ea typeface="+mn-ea"/>
                <a:cs typeface="+mn-cs"/>
                <a:hlinkClick r:id="rId3"/>
              </a:rPr>
              <a:t>, McFarlane, &amp; </a:t>
            </a:r>
            <a:r>
              <a:rPr lang="en-US" sz="1200" b="0" i="0" kern="1200" dirty="0" err="1" smtClean="0">
                <a:solidFill>
                  <a:schemeClr val="tx1"/>
                </a:solidFill>
                <a:effectLst/>
                <a:latin typeface="+mn-lt"/>
                <a:ea typeface="+mn-ea"/>
                <a:cs typeface="+mn-cs"/>
                <a:hlinkClick r:id="rId3"/>
              </a:rPr>
              <a:t>Weisaeth</a:t>
            </a:r>
            <a:r>
              <a:rPr lang="en-US" sz="1200" b="0" i="0" kern="1200" dirty="0" smtClean="0">
                <a:solidFill>
                  <a:schemeClr val="tx1"/>
                </a:solidFill>
                <a:effectLst/>
                <a:latin typeface="+mn-lt"/>
                <a:ea typeface="+mn-ea"/>
                <a:cs typeface="+mn-cs"/>
                <a:hlinkClick r:id="rId3"/>
              </a:rPr>
              <a:t>, 1996</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defines complex trauma as a “dual problem” involving both “exposure to traumatic events and the impact of this exposure on immediate and long-term outcomes”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Expert consensus is that people who have complex trauma will typically </a:t>
            </a:r>
            <a:r>
              <a:rPr lang="en-US" sz="1200" b="0" i="0" kern="1200" smtClean="0">
                <a:solidFill>
                  <a:schemeClr val="tx1"/>
                </a:solidFill>
                <a:effectLst/>
                <a:latin typeface="+mn-lt"/>
                <a:ea typeface="+mn-ea"/>
                <a:cs typeface="+mn-cs"/>
              </a:rPr>
              <a:t>requiremore</a:t>
            </a:r>
            <a:r>
              <a:rPr lang="en-US" sz="1200" b="0" i="0" kern="1200" dirty="0" smtClean="0">
                <a:solidFill>
                  <a:schemeClr val="tx1"/>
                </a:solidFill>
                <a:effectLst/>
                <a:latin typeface="+mn-lt"/>
                <a:ea typeface="+mn-ea"/>
                <a:cs typeface="+mn-cs"/>
              </a:rPr>
              <a:t> intensive and extensive treatment as well as possible adaptations to standard treatment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Complex trauma is typically interpersonal and generally involves situations in which the person who is traumatized cannot escape from the traumatic experiences because he or she is constrained physically, socially, or psychologically (</a:t>
            </a:r>
            <a:r>
              <a:rPr lang="en-US" sz="1200" b="0" i="0" kern="1200" dirty="0" smtClean="0">
                <a:solidFill>
                  <a:schemeClr val="tx1"/>
                </a:solidFill>
                <a:effectLst/>
                <a:latin typeface="+mn-lt"/>
                <a:ea typeface="+mn-ea"/>
                <a:cs typeface="+mn-cs"/>
                <a:hlinkClick r:id="rId3"/>
              </a:rPr>
              <a:t>Herman, 1992</a:t>
            </a:r>
            <a:r>
              <a:rPr lang="en-US" sz="1200" b="0" i="0" kern="1200" dirty="0" smtClean="0">
                <a:solidFill>
                  <a:schemeClr val="tx1"/>
                </a:solidFill>
                <a:effectLst/>
                <a:latin typeface="+mn-lt"/>
                <a:ea typeface="+mn-ea"/>
                <a:cs typeface="+mn-cs"/>
              </a:rPr>
              <a:t>). Because of this, people who have experienced complex trauma often have additional disturbances in their ability to self-regulate—beyond those seen in PTSD—that are not related to complex trauma. These include difficulties in emotional regulation, difficulties in one’s capacity for relationships, problems with attention or consciousness (e.g., dissociative experiences), a disturbed belief system, and/or somatic complaints or disorganization (</a:t>
            </a:r>
            <a:r>
              <a:rPr lang="en-US" sz="1200" b="0" i="0" kern="1200" dirty="0" err="1" smtClean="0">
                <a:solidFill>
                  <a:schemeClr val="tx1"/>
                </a:solidFill>
                <a:effectLst/>
                <a:latin typeface="+mn-lt"/>
                <a:ea typeface="+mn-ea"/>
                <a:cs typeface="+mn-cs"/>
                <a:hlinkClick r:id="rId3"/>
              </a:rPr>
              <a:t>Briere</a:t>
            </a:r>
            <a:r>
              <a:rPr lang="en-US" sz="1200" b="0" i="0" kern="1200" dirty="0" smtClean="0">
                <a:solidFill>
                  <a:schemeClr val="tx1"/>
                </a:solidFill>
                <a:effectLst/>
                <a:latin typeface="+mn-lt"/>
                <a:ea typeface="+mn-ea"/>
                <a:cs typeface="+mn-cs"/>
                <a:hlinkClick r:id="rId3"/>
              </a:rPr>
              <a:t> &amp; Scott, 2012</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hlinkClick r:id="rId3"/>
              </a:rPr>
              <a:t>Cloitre</a:t>
            </a:r>
            <a:r>
              <a:rPr lang="en-US" sz="1200" b="0" i="0" kern="1200" dirty="0" smtClean="0">
                <a:solidFill>
                  <a:schemeClr val="tx1"/>
                </a:solidFill>
                <a:effectLst/>
                <a:latin typeface="+mn-lt"/>
                <a:ea typeface="+mn-ea"/>
                <a:cs typeface="+mn-cs"/>
                <a:hlinkClick r:id="rId3"/>
              </a:rPr>
              <a:t> et al., 2011</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3"/>
              </a:rPr>
              <a:t>van der </a:t>
            </a:r>
            <a:r>
              <a:rPr lang="en-US" sz="1200" b="0" i="0" kern="1200" dirty="0" err="1" smtClean="0">
                <a:solidFill>
                  <a:schemeClr val="tx1"/>
                </a:solidFill>
                <a:effectLst/>
                <a:latin typeface="+mn-lt"/>
                <a:ea typeface="+mn-ea"/>
                <a:cs typeface="+mn-cs"/>
                <a:hlinkClick r:id="rId3"/>
              </a:rPr>
              <a:t>Kolk</a:t>
            </a:r>
            <a:r>
              <a:rPr lang="en-US" sz="1200" b="0" i="0" kern="1200" dirty="0" smtClean="0">
                <a:solidFill>
                  <a:schemeClr val="tx1"/>
                </a:solidFill>
                <a:effectLst/>
                <a:latin typeface="+mn-lt"/>
                <a:ea typeface="+mn-ea"/>
                <a:cs typeface="+mn-cs"/>
                <a:hlinkClick r:id="rId3"/>
              </a:rPr>
              <a:t>, McFarlane, &amp; Van der Hart, 1996</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38</a:t>
            </a:fld>
            <a:endParaRPr lang="en-US"/>
          </a:p>
        </p:txBody>
      </p:sp>
    </p:spTree>
    <p:extLst>
      <p:ext uri="{BB962C8B-B14F-4D97-AF65-F5344CB8AC3E}">
        <p14:creationId xmlns:p14="http://schemas.microsoft.com/office/powerpoint/2010/main" val="8276498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9438"/>
            <a:ext cx="5564188" cy="4157662"/>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39</a:t>
            </a:fld>
            <a:endParaRPr lang="en-US"/>
          </a:p>
        </p:txBody>
      </p:sp>
    </p:spTree>
    <p:extLst>
      <p:ext uri="{BB962C8B-B14F-4D97-AF65-F5344CB8AC3E}">
        <p14:creationId xmlns:p14="http://schemas.microsoft.com/office/powerpoint/2010/main" val="2999643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xfrm>
            <a:off x="695484" y="4389398"/>
            <a:ext cx="5563870" cy="41583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46" tIns="46273" rIns="92546" bIns="46273"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smtClean="0"/>
              <a:t>Is IPV</a:t>
            </a:r>
            <a:r>
              <a:rPr lang="en-US" altLang="en-US" baseline="0" dirty="0" smtClean="0"/>
              <a:t> a form of trauma?</a:t>
            </a:r>
          </a:p>
          <a:p>
            <a:pPr marL="171450" indent="-171450" eaLnBrk="1" hangingPunct="1">
              <a:spcBef>
                <a:spcPct val="0"/>
              </a:spcBef>
              <a:buFont typeface="Arial" panose="020B0604020202020204" pitchFamily="34" charset="0"/>
              <a:buChar char="•"/>
            </a:pPr>
            <a:r>
              <a:rPr lang="en-US" altLang="en-US" baseline="0" dirty="0" smtClean="0"/>
              <a:t>According to CDC definition: </a:t>
            </a:r>
          </a:p>
          <a:p>
            <a:pPr marL="171450" indent="-171450" eaLnBrk="1" hangingPunct="1">
              <a:spcBef>
                <a:spcPct val="0"/>
              </a:spcBef>
              <a:buFont typeface="Arial" panose="020B0604020202020204" pitchFamily="34" charset="0"/>
              <a:buChar char="•"/>
            </a:pPr>
            <a:r>
              <a:rPr lang="en-US" altLang="en-US" baseline="0" dirty="0" smtClean="0"/>
              <a:t>Want to highlight that it does not only include physical violence. So IPV, includes exposure to actual or threatened death, serious injury, or sexual violence!</a:t>
            </a:r>
            <a:endParaRPr lang="en-US" altLang="en-US" dirty="0" smtClean="0"/>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751940" indent="-289208" eaLnBrk="0" hangingPunct="0">
              <a:defRPr>
                <a:solidFill>
                  <a:schemeClr val="tx1"/>
                </a:solidFill>
                <a:latin typeface="Arial" pitchFamily="34" charset="0"/>
                <a:cs typeface="Arial" pitchFamily="34" charset="0"/>
              </a:defRPr>
            </a:lvl2pPr>
            <a:lvl3pPr marL="1156830" indent="-231366" eaLnBrk="0" hangingPunct="0">
              <a:defRPr>
                <a:solidFill>
                  <a:schemeClr val="tx1"/>
                </a:solidFill>
                <a:latin typeface="Arial" pitchFamily="34" charset="0"/>
                <a:cs typeface="Arial" pitchFamily="34" charset="0"/>
              </a:defRPr>
            </a:lvl3pPr>
            <a:lvl4pPr marL="1619562" indent="-231366" eaLnBrk="0" hangingPunct="0">
              <a:defRPr>
                <a:solidFill>
                  <a:schemeClr val="tx1"/>
                </a:solidFill>
                <a:latin typeface="Arial" pitchFamily="34" charset="0"/>
                <a:cs typeface="Arial" pitchFamily="34" charset="0"/>
              </a:defRPr>
            </a:lvl4pPr>
            <a:lvl5pPr marL="2082295" indent="-231366" eaLnBrk="0" hangingPunct="0">
              <a:defRPr>
                <a:solidFill>
                  <a:schemeClr val="tx1"/>
                </a:solidFill>
                <a:latin typeface="Arial" pitchFamily="34" charset="0"/>
                <a:cs typeface="Arial" pitchFamily="34" charset="0"/>
              </a:defRPr>
            </a:lvl5pPr>
            <a:lvl6pPr marL="2545027" indent="-231366" eaLnBrk="0" fontAlgn="base" hangingPunct="0">
              <a:spcBef>
                <a:spcPct val="0"/>
              </a:spcBef>
              <a:spcAft>
                <a:spcPct val="0"/>
              </a:spcAft>
              <a:defRPr>
                <a:solidFill>
                  <a:schemeClr val="tx1"/>
                </a:solidFill>
                <a:latin typeface="Arial" pitchFamily="34" charset="0"/>
                <a:cs typeface="Arial" pitchFamily="34" charset="0"/>
              </a:defRPr>
            </a:lvl6pPr>
            <a:lvl7pPr marL="3007759" indent="-231366" eaLnBrk="0" fontAlgn="base" hangingPunct="0">
              <a:spcBef>
                <a:spcPct val="0"/>
              </a:spcBef>
              <a:spcAft>
                <a:spcPct val="0"/>
              </a:spcAft>
              <a:defRPr>
                <a:solidFill>
                  <a:schemeClr val="tx1"/>
                </a:solidFill>
                <a:latin typeface="Arial" pitchFamily="34" charset="0"/>
                <a:cs typeface="Arial" pitchFamily="34" charset="0"/>
              </a:defRPr>
            </a:lvl7pPr>
            <a:lvl8pPr marL="3470491" indent="-231366" eaLnBrk="0" fontAlgn="base" hangingPunct="0">
              <a:spcBef>
                <a:spcPct val="0"/>
              </a:spcBef>
              <a:spcAft>
                <a:spcPct val="0"/>
              </a:spcAft>
              <a:defRPr>
                <a:solidFill>
                  <a:schemeClr val="tx1"/>
                </a:solidFill>
                <a:latin typeface="Arial" pitchFamily="34" charset="0"/>
                <a:cs typeface="Arial" pitchFamily="34" charset="0"/>
              </a:defRPr>
            </a:lvl8pPr>
            <a:lvl9pPr marL="3933223" indent="-231366"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0047097-F2BA-4830-9DE9-BE932A432074}" type="slidenum">
              <a:rPr lang="en-US" altLang="en-US">
                <a:latin typeface="Calibri" pitchFamily="34" charset="0"/>
              </a:rPr>
              <a:pPr eaLnBrk="1" hangingPunct="1"/>
              <a:t>4</a:t>
            </a:fld>
            <a:endParaRPr lang="en-US" altLang="en-US">
              <a:latin typeface="Calibri" pitchFamily="34" charset="0"/>
            </a:endParaRPr>
          </a:p>
        </p:txBody>
      </p:sp>
    </p:spTree>
    <p:extLst>
      <p:ext uri="{BB962C8B-B14F-4D97-AF65-F5344CB8AC3E}">
        <p14:creationId xmlns:p14="http://schemas.microsoft.com/office/powerpoint/2010/main" val="167339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446588"/>
            <a:ext cx="5564188" cy="3638550"/>
          </a:xfrm>
          <a:prstGeom prst="rect">
            <a:avLst/>
          </a:prstGeom>
        </p:spPr>
        <p:txBody>
          <a:bodyPr/>
          <a:lstStyle/>
          <a:p>
            <a:r>
              <a:rPr lang="en-US" dirty="0" smtClean="0"/>
              <a:t>I will walk</a:t>
            </a:r>
            <a:r>
              <a:rPr lang="en-US" baseline="0" dirty="0" smtClean="0"/>
              <a:t> you through the trauma informed care of IPV</a:t>
            </a:r>
            <a:endParaRPr lang="en-US" dirty="0" smtClean="0"/>
          </a:p>
          <a:p>
            <a:endParaRPr lang="en-US" dirty="0" smtClean="0"/>
          </a:p>
          <a:p>
            <a:r>
              <a:rPr lang="en-US" dirty="0" smtClean="0"/>
              <a:t>“</a:t>
            </a:r>
            <a:r>
              <a:rPr lang="en-US" dirty="0" smtClean="0"/>
              <a:t>Trauma-Informed Model of Care”</a:t>
            </a:r>
          </a:p>
          <a:p>
            <a:r>
              <a:rPr lang="en-US" dirty="0" smtClean="0"/>
              <a:t>Defined</a:t>
            </a:r>
            <a:r>
              <a:rPr lang="en-US" baseline="0" dirty="0" smtClean="0"/>
              <a:t> as a program, organization, or system that:</a:t>
            </a:r>
          </a:p>
          <a:p>
            <a:pPr marL="228600" indent="-228600">
              <a:buAutoNum type="arabicParenR"/>
            </a:pPr>
            <a:r>
              <a:rPr lang="en-US" baseline="0" dirty="0" smtClean="0"/>
              <a:t>Realizes the widespread impact of trauma and understands potential paths for recovery</a:t>
            </a:r>
          </a:p>
          <a:p>
            <a:pPr marL="228600" indent="-228600">
              <a:buAutoNum type="arabicParenR"/>
            </a:pPr>
            <a:r>
              <a:rPr lang="en-US" baseline="0" dirty="0" smtClean="0"/>
              <a:t>Recognizes the stages and symptoms of trauma in clients, family, staff, and others </a:t>
            </a:r>
            <a:r>
              <a:rPr lang="en-US" baseline="0" dirty="0" smtClean="0"/>
              <a:t>involved </a:t>
            </a:r>
            <a:r>
              <a:rPr lang="en-US" baseline="0" dirty="0" smtClean="0"/>
              <a:t>in the system</a:t>
            </a:r>
          </a:p>
          <a:p>
            <a:pPr marL="228600" indent="-228600">
              <a:buAutoNum type="arabicParenR"/>
            </a:pPr>
            <a:r>
              <a:rPr lang="en-US" baseline="0" dirty="0" smtClean="0"/>
              <a:t>Responds by fully integrating knowledge about trauma in policies, procedures, and practices</a:t>
            </a:r>
          </a:p>
          <a:p>
            <a:pPr marL="228600" indent="-228600">
              <a:buAutoNum type="arabicParenR"/>
            </a:pPr>
            <a:r>
              <a:rPr lang="en-US" baseline="0" dirty="0" smtClean="0"/>
              <a:t>Seeks to actively resist re-traumatization</a:t>
            </a:r>
          </a:p>
          <a:p>
            <a:pPr marL="0" indent="0">
              <a:buFontTx/>
              <a:buNone/>
            </a:pPr>
            <a:r>
              <a:rPr lang="en-US" baseline="0" dirty="0" smtClean="0"/>
              <a:t>Key principles are: safety, trustworthiness, </a:t>
            </a:r>
            <a:r>
              <a:rPr lang="en-US" baseline="0" dirty="0" err="1" smtClean="0"/>
              <a:t>transperancy</a:t>
            </a:r>
            <a:r>
              <a:rPr lang="en-US" baseline="0" dirty="0" smtClean="0"/>
              <a:t>, peer support, collaboration, and mutuality, empowerment, voice and choice, cultural, historical and gender issues. </a:t>
            </a:r>
          </a:p>
        </p:txBody>
      </p:sp>
      <p:sp>
        <p:nvSpPr>
          <p:cNvPr id="4" name="Slide Number Placeholder 3"/>
          <p:cNvSpPr>
            <a:spLocks noGrp="1"/>
          </p:cNvSpPr>
          <p:nvPr>
            <p:ph type="sldNum" sz="quarter" idx="10"/>
          </p:nvPr>
        </p:nvSpPr>
        <p:spPr/>
        <p:txBody>
          <a:bodyPr/>
          <a:lstStyle/>
          <a:p>
            <a:fld id="{F6DA9C80-B631-4EC4-8253-F63CFD0157DF}" type="slidenum">
              <a:rPr lang="en-US" smtClean="0"/>
              <a:pPr/>
              <a:t>5</a:t>
            </a:fld>
            <a:endParaRPr lang="en-US"/>
          </a:p>
        </p:txBody>
      </p:sp>
    </p:spTree>
    <p:extLst>
      <p:ext uri="{BB962C8B-B14F-4D97-AF65-F5344CB8AC3E}">
        <p14:creationId xmlns:p14="http://schemas.microsoft.com/office/powerpoint/2010/main" val="1248445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535" y="4426298"/>
            <a:ext cx="5625047" cy="4192067"/>
          </a:xfrm>
          <a:prstGeom prst="rect">
            <a:avLst/>
          </a:prstGeom>
        </p:spPr>
        <p:txBody>
          <a:bodyPr lIns="92546" tIns="46273" rIns="92546" bIns="46273"/>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6</a:t>
            </a:fld>
            <a:endParaRPr lang="en-US"/>
          </a:p>
        </p:txBody>
      </p:sp>
    </p:spTree>
    <p:extLst>
      <p:ext uri="{BB962C8B-B14F-4D97-AF65-F5344CB8AC3E}">
        <p14:creationId xmlns:p14="http://schemas.microsoft.com/office/powerpoint/2010/main" val="1323279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389398"/>
            <a:ext cx="5563870" cy="4158377"/>
          </a:xfrm>
          <a:prstGeom prst="rect">
            <a:avLst/>
          </a:prstGeom>
        </p:spPr>
        <p:txBody>
          <a:bodyPr lIns="92546" tIns="46273" rIns="92546" bIns="46273">
            <a:normAutofit fontScale="92500" lnSpcReduction="20000"/>
          </a:bodyPr>
          <a:lstStyle/>
          <a:p>
            <a:r>
              <a:rPr lang="en-US" dirty="0" smtClean="0"/>
              <a:t>There are multiple pathways through which intimate partner violence can lead to adverse health outcomes. This figure highlights three key mechanisms and pathways that can explain many of these outcomes. Mental health problems and substance use might result directly from any of the three mechanisms, which might, in turn, increase health risks.</a:t>
            </a:r>
          </a:p>
          <a:p>
            <a:endParaRPr lang="en-US" dirty="0" smtClean="0"/>
          </a:p>
          <a:p>
            <a:r>
              <a:rPr lang="en-US" dirty="0" smtClean="0"/>
              <a:t>Ultimately</a:t>
            </a:r>
            <a:r>
              <a:rPr lang="en-US" baseline="0" dirty="0" smtClean="0"/>
              <a:t> disability, death (homicide, suicide)</a:t>
            </a:r>
          </a:p>
          <a:p>
            <a:endParaRPr lang="en-US" baseline="0" dirty="0" smtClean="0"/>
          </a:p>
          <a:p>
            <a:r>
              <a:rPr lang="en-US" baseline="0" dirty="0" smtClean="0"/>
              <a:t>General Health</a:t>
            </a:r>
          </a:p>
          <a:p>
            <a:pPr marL="173525" indent="-173525" defTabSz="925464">
              <a:buFont typeface="Arial"/>
              <a:buChar char="•"/>
              <a:defRPr/>
            </a:pPr>
            <a:r>
              <a:rPr lang="en-US" dirty="0"/>
              <a:t>IPV survivors generally self-report lower overall health than average, and may engage in more health-risk behaviors (e.g. poor diet, smoking, substance abuse) (Campbell, 2002). </a:t>
            </a:r>
          </a:p>
          <a:p>
            <a:pPr marL="173525" indent="-173525">
              <a:buFont typeface="Arial"/>
              <a:buChar char="•"/>
            </a:pPr>
            <a:r>
              <a:rPr lang="en-US" dirty="0"/>
              <a:t>In particular, the chronic stress, inability to seek healthcare for health needs, and/or the delay of healthcare experienced by many can produce indirect and long-term health effects. </a:t>
            </a:r>
          </a:p>
          <a:p>
            <a:pPr marL="173525" indent="-173525">
              <a:buFont typeface="Arial"/>
              <a:buChar char="•"/>
            </a:pPr>
            <a:r>
              <a:rPr lang="en-US" dirty="0"/>
              <a:t>Indirect physical effects include central nervous system symptoms (headaches, fainting, back pain, seizures), and gastrointestinal conditions (e.g. irritable bowel syndrome, appetite changes, eating disorders). These indirect effects are widely attributed to chronic stress of managing an abusive environment, beyond any direct physical injury or trauma (</a:t>
            </a:r>
            <a:r>
              <a:rPr lang="en-US" dirty="0" err="1"/>
              <a:t>Reisenhofer</a:t>
            </a:r>
            <a:r>
              <a:rPr lang="en-US" dirty="0"/>
              <a:t> &amp; </a:t>
            </a:r>
            <a:r>
              <a:rPr lang="en-US" dirty="0" err="1"/>
              <a:t>Seibold</a:t>
            </a:r>
            <a:r>
              <a:rPr lang="en-US" dirty="0"/>
              <a:t>, 2012).</a:t>
            </a:r>
          </a:p>
          <a:p>
            <a:pPr marL="173525" indent="-173525">
              <a:buFont typeface="Arial"/>
              <a:buChar char="•"/>
            </a:pPr>
            <a:endParaRPr lang="en-US" dirty="0"/>
          </a:p>
          <a:p>
            <a:endParaRPr lang="en-US" dirty="0"/>
          </a:p>
          <a:p>
            <a:r>
              <a:rPr lang="en-US" dirty="0"/>
              <a:t>Reproductive and Sexual Health:</a:t>
            </a:r>
          </a:p>
          <a:p>
            <a:pPr marL="173525" indent="-173525">
              <a:buFont typeface="Arial"/>
              <a:buChar char="•"/>
            </a:pPr>
            <a:r>
              <a:rPr lang="en-US" dirty="0"/>
              <a:t>Survivors are three times as likely to suffer from gynecological and sexual health problems as non-victims (Campbell, 2002). This is often due to forced sex, sexual assault, or sexual coercion that may accompany other forms of IPV. </a:t>
            </a:r>
          </a:p>
          <a:p>
            <a:pPr marL="173525" indent="-173525">
              <a:buFont typeface="Arial"/>
              <a:buChar char="•"/>
            </a:pPr>
            <a:r>
              <a:rPr lang="en-US" dirty="0"/>
              <a:t>Both physical abuse along with verbal degradation, control, and/or isolation also impact survivors’ ability to make decisions regarding their sexual and reproductive health: stemming from an inability to or fear of receiving regular check-ups, to sexually transmitted infections (STIs) or HIV, to unwanted pregnancies, and even fetal injuries. </a:t>
            </a:r>
          </a:p>
          <a:p>
            <a:endParaRPr lang="en-US" dirty="0"/>
          </a:p>
          <a:p>
            <a:pPr marL="173525" indent="-173525">
              <a:buFont typeface="Arial"/>
              <a:buChar cha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6DA9C80-B631-4EC4-8253-F63CFD0157DF}" type="slidenum">
              <a:rPr lang="en-US" smtClean="0"/>
              <a:pPr/>
              <a:t>7</a:t>
            </a:fld>
            <a:endParaRPr lang="en-US"/>
          </a:p>
        </p:txBody>
      </p:sp>
    </p:spTree>
    <p:extLst>
      <p:ext uri="{BB962C8B-B14F-4D97-AF65-F5344CB8AC3E}">
        <p14:creationId xmlns:p14="http://schemas.microsoft.com/office/powerpoint/2010/main" val="1899906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6838" y="311150"/>
            <a:ext cx="4141787" cy="2328863"/>
          </a:xfrm>
        </p:spPr>
      </p:sp>
      <p:sp>
        <p:nvSpPr>
          <p:cNvPr id="3" name="Notes Placeholder 2"/>
          <p:cNvSpPr>
            <a:spLocks noGrp="1"/>
          </p:cNvSpPr>
          <p:nvPr>
            <p:ph type="body" idx="1"/>
          </p:nvPr>
        </p:nvSpPr>
        <p:spPr>
          <a:xfrm>
            <a:off x="390672" y="2795353"/>
            <a:ext cx="6328903" cy="6211897"/>
          </a:xfrm>
          <a:prstGeom prst="rect">
            <a:avLst/>
          </a:prstGeom>
        </p:spPr>
        <p:txBody>
          <a:bodyPr lIns="93426" tIns="46712" rIns="93426" bIns="46712">
            <a:normAutofit fontScale="77500" lnSpcReduction="20000"/>
          </a:bodyPr>
          <a:lstStyle/>
          <a:p>
            <a:pPr defTabSz="934256">
              <a:defRPr/>
            </a:pPr>
            <a:r>
              <a:rPr lang="en-US" baseline="0" dirty="0" smtClean="0"/>
              <a:t>Rates of diagnosed mental health problems are much higher for women who experience intimate partner violence than for the general population of women</a:t>
            </a:r>
          </a:p>
          <a:p>
            <a:endParaRPr lang="en-US" dirty="0" smtClean="0"/>
          </a:p>
          <a:p>
            <a:r>
              <a:rPr lang="en-US" dirty="0" smtClean="0"/>
              <a:t>PTSD</a:t>
            </a:r>
          </a:p>
          <a:p>
            <a:pPr marL="175173" indent="-175173">
              <a:buFont typeface="Arial" charset="0"/>
              <a:buChar char="•"/>
            </a:pPr>
            <a:r>
              <a:rPr lang="en-US" dirty="0" smtClean="0"/>
              <a:t>Women who</a:t>
            </a:r>
            <a:r>
              <a:rPr lang="en-US" baseline="0" dirty="0" smtClean="0"/>
              <a:t> have experienced IPV are </a:t>
            </a:r>
            <a:r>
              <a:rPr lang="en-US" b="1" baseline="0" dirty="0" smtClean="0"/>
              <a:t>three times </a:t>
            </a:r>
            <a:r>
              <a:rPr lang="en-US" baseline="0" dirty="0" smtClean="0"/>
              <a:t>as likely to meet criteria for PTSD compared to those who had no such experience</a:t>
            </a:r>
          </a:p>
          <a:p>
            <a:endParaRPr lang="en-US" baseline="0" dirty="0" smtClean="0"/>
          </a:p>
          <a:p>
            <a:r>
              <a:rPr lang="en-US" baseline="0" dirty="0" smtClean="0"/>
              <a:t>Depression</a:t>
            </a:r>
          </a:p>
          <a:p>
            <a:pPr marL="175173" indent="-175173">
              <a:buFont typeface="Arial" charset="0"/>
              <a:buChar char="•"/>
            </a:pPr>
            <a:r>
              <a:rPr lang="en-US" baseline="0" dirty="0" smtClean="0"/>
              <a:t>Results of a meta-analysis suggest that compared to women who have not experienced IPV, survivors have nearly </a:t>
            </a:r>
            <a:r>
              <a:rPr lang="en-US" b="1" baseline="0" dirty="0" smtClean="0"/>
              <a:t>double the risk </a:t>
            </a:r>
            <a:r>
              <a:rPr lang="en-US" baseline="0" dirty="0" smtClean="0"/>
              <a:t>for developing depressive symptoms, and three times the risk for developing major depressive disorder</a:t>
            </a:r>
          </a:p>
          <a:p>
            <a:endParaRPr lang="en-US" baseline="0" dirty="0" smtClean="0"/>
          </a:p>
          <a:p>
            <a:r>
              <a:rPr lang="en-US" baseline="0" dirty="0" smtClean="0"/>
              <a:t>Post Partum</a:t>
            </a:r>
          </a:p>
          <a:p>
            <a:pPr marL="175173" indent="-175173">
              <a:buFont typeface="Arial" charset="0"/>
              <a:buChar char="•"/>
            </a:pPr>
            <a:r>
              <a:rPr lang="en-US" baseline="0" dirty="0" smtClean="0"/>
              <a:t>Mothers who experience IPV </a:t>
            </a:r>
            <a:r>
              <a:rPr lang="en-US" b="1" baseline="0" dirty="0" smtClean="0"/>
              <a:t>are nearly twice as likely to develop post-partum depression</a:t>
            </a:r>
          </a:p>
          <a:p>
            <a:pPr marL="175173" indent="-175173">
              <a:buFont typeface="Arial" charset="0"/>
              <a:buChar char="•"/>
            </a:pPr>
            <a:endParaRPr lang="en-US" baseline="0" dirty="0" smtClean="0"/>
          </a:p>
          <a:p>
            <a:r>
              <a:rPr lang="en-US" baseline="0" dirty="0" smtClean="0"/>
              <a:t>Deliberate Self-Harm and Suicidality</a:t>
            </a:r>
          </a:p>
          <a:p>
            <a:pPr marL="175173" indent="-175173">
              <a:buFont typeface="Arial" charset="0"/>
              <a:buChar char="•"/>
            </a:pPr>
            <a:r>
              <a:rPr lang="en-US" baseline="0" dirty="0" smtClean="0"/>
              <a:t>Women exposed to IPV are up </a:t>
            </a:r>
            <a:r>
              <a:rPr lang="en-US" b="1" baseline="0" dirty="0" smtClean="0"/>
              <a:t>to three times </a:t>
            </a:r>
            <a:r>
              <a:rPr lang="en-US" baseline="0" dirty="0" smtClean="0"/>
              <a:t>more likely to engage in deliberate self harm than non-abused women </a:t>
            </a:r>
          </a:p>
          <a:p>
            <a:pPr marL="175173" indent="-175173">
              <a:buFont typeface="Arial" charset="0"/>
              <a:buChar char="•"/>
            </a:pPr>
            <a:r>
              <a:rPr lang="en-US" baseline="0" dirty="0" smtClean="0"/>
              <a:t>IPV is associated with increased suicide ideation and suicide attempts. A large study conducted by the WHO found that women who reported IPV at least once in their lifetime are nearly three times as likely to have suicidal thoughts and </a:t>
            </a:r>
            <a:r>
              <a:rPr lang="en-US" b="1" baseline="0" dirty="0" smtClean="0"/>
              <a:t>nearly 4 times as likely to attempt suicide</a:t>
            </a:r>
            <a:r>
              <a:rPr lang="en-US" baseline="0" dirty="0" smtClean="0"/>
              <a:t>, compared to women who have not been abused by a partner </a:t>
            </a:r>
          </a:p>
          <a:p>
            <a:endParaRPr lang="en-US" baseline="0" dirty="0" smtClean="0"/>
          </a:p>
          <a:p>
            <a:r>
              <a:rPr lang="en-US" baseline="0" dirty="0" smtClean="0"/>
              <a:t>Eating Disorders</a:t>
            </a:r>
          </a:p>
          <a:p>
            <a:pPr marL="175173" indent="-175173">
              <a:buFont typeface="Arial" charset="0"/>
              <a:buChar char="•"/>
            </a:pPr>
            <a:r>
              <a:rPr lang="en-US" baseline="0" dirty="0" smtClean="0"/>
              <a:t>The results of a systematic review suggests a relationship b/w experiencing IPV and having a diagnosis of an eating disorder (both male and female)</a:t>
            </a:r>
          </a:p>
          <a:p>
            <a:pPr marL="175173" indent="-175173">
              <a:buFont typeface="Arial" charset="0"/>
              <a:buChar char="•"/>
            </a:pPr>
            <a:endParaRPr lang="en-US" baseline="0" dirty="0" smtClean="0"/>
          </a:p>
          <a:p>
            <a:r>
              <a:rPr lang="en-US" baseline="0" dirty="0" smtClean="0"/>
              <a:t>Anxiety</a:t>
            </a:r>
          </a:p>
          <a:p>
            <a:pPr marL="175173" indent="-175173">
              <a:buFont typeface="Arial" charset="0"/>
              <a:buChar char="•"/>
            </a:pPr>
            <a:r>
              <a:rPr lang="en-US" baseline="0" dirty="0" smtClean="0"/>
              <a:t>Compared to those who have not experienced IPV, survivors have nearly </a:t>
            </a:r>
            <a:r>
              <a:rPr lang="en-US" b="1" baseline="0" dirty="0" smtClean="0"/>
              <a:t>three times greater risk of having an anxiety disorder </a:t>
            </a:r>
          </a:p>
          <a:p>
            <a:endParaRPr lang="en-US" baseline="0" dirty="0" smtClean="0"/>
          </a:p>
          <a:p>
            <a:r>
              <a:rPr lang="en-US" baseline="0" dirty="0" smtClean="0"/>
              <a:t>Substance use and abuse:</a:t>
            </a:r>
          </a:p>
          <a:p>
            <a:pPr marL="175173" indent="-175173">
              <a:buFont typeface="Arial" charset="0"/>
              <a:buChar char="•"/>
            </a:pPr>
            <a:r>
              <a:rPr lang="en-US" baseline="0" dirty="0" smtClean="0"/>
              <a:t>Increased odds of substance abuse, binge drinking, tobacco use in both female and male survivors </a:t>
            </a:r>
          </a:p>
          <a:p>
            <a:pPr marL="175173" indent="-175173">
              <a:buFont typeface="Arial" charset="0"/>
              <a:buChar char="•"/>
            </a:pPr>
            <a:r>
              <a:rPr lang="en-US" baseline="0" dirty="0" smtClean="0"/>
              <a:t>One study suggests that the rates are as high as </a:t>
            </a:r>
            <a:r>
              <a:rPr lang="en-US" b="1" baseline="0" dirty="0" smtClean="0"/>
              <a:t>6x the population </a:t>
            </a:r>
          </a:p>
          <a:p>
            <a:pPr marL="175173" indent="-175173">
              <a:buFont typeface="Arial" charset="0"/>
              <a:buChar char="•"/>
            </a:pPr>
            <a:endParaRPr lang="en-US" baseline="0" dirty="0" smtClean="0"/>
          </a:p>
          <a:p>
            <a:r>
              <a:rPr lang="en-US" baseline="0" dirty="0" smtClean="0"/>
              <a:t>Poor sleep</a:t>
            </a:r>
          </a:p>
          <a:p>
            <a:pPr marL="175173" indent="-175173">
              <a:buFont typeface="Arial" charset="0"/>
              <a:buChar char="•"/>
            </a:pPr>
            <a:r>
              <a:rPr lang="en-US" baseline="0" dirty="0" smtClean="0"/>
              <a:t>Experiencing IPV is associated with poor overall sleep quality, frequent disruptive nighttime behaviors</a:t>
            </a:r>
          </a:p>
          <a:p>
            <a:endParaRPr lang="en-US" baseline="0" dirty="0" smtClean="0"/>
          </a:p>
          <a:p>
            <a:r>
              <a:rPr lang="en-US" baseline="0" dirty="0" smtClean="0"/>
              <a:t>Poor self perceived mental health</a:t>
            </a:r>
          </a:p>
          <a:p>
            <a:pPr marL="175173" indent="-175173">
              <a:buFont typeface="Arial" charset="0"/>
              <a:buChar char="•"/>
            </a:pPr>
            <a:r>
              <a:rPr lang="en-US" baseline="0" dirty="0" smtClean="0"/>
              <a:t>Considerable evidence suggests that individuals who experience mental health related needs or have a psychiatric disability are at increased risk for being victimized by an abusive partner </a:t>
            </a:r>
          </a:p>
          <a:p>
            <a:pPr marL="175173" indent="-175173">
              <a:buFont typeface="Arial"/>
              <a:buChar char="•"/>
            </a:pPr>
            <a:r>
              <a:rPr lang="en-US" baseline="0" dirty="0" smtClean="0"/>
              <a:t>If friends, family, or service providers react negatively or in a stigmatizing way to rape survivors, they are likely to exhibit more depressive symptoms</a:t>
            </a:r>
          </a:p>
          <a:p>
            <a:pPr marL="175173" indent="-175173" defTabSz="934256">
              <a:buFont typeface="Arial"/>
              <a:buChar char="•"/>
              <a:defRPr/>
            </a:pPr>
            <a:r>
              <a:rPr lang="en-US" dirty="0" smtClean="0"/>
              <a:t>Social isolation from</a:t>
            </a:r>
            <a:r>
              <a:rPr lang="en-US" baseline="0" dirty="0" smtClean="0"/>
              <a:t> a sense of shame or embarrassment; increase vulnerability to recurrent physical or psychological abuse </a:t>
            </a:r>
          </a:p>
          <a:p>
            <a:endParaRPr lang="en-US" baseline="0" dirty="0" smtClean="0"/>
          </a:p>
          <a:p>
            <a:r>
              <a:rPr lang="en-US" baseline="0" dirty="0" smtClean="0"/>
              <a:t>Comorbid</a:t>
            </a:r>
            <a:endParaRPr lang="en-US" dirty="0" smtClean="0"/>
          </a:p>
          <a:p>
            <a:pPr marL="175173" indent="-175173" defTabSz="934256">
              <a:buFont typeface="Arial" charset="0"/>
              <a:buChar char="•"/>
              <a:defRPr/>
            </a:pPr>
            <a:r>
              <a:rPr lang="en-US" baseline="0" dirty="0" smtClean="0"/>
              <a:t>PTSD has been shown to increase the risk of future victimization among intimate partner violence survivors </a:t>
            </a:r>
          </a:p>
          <a:p>
            <a:endParaRPr lang="en-US" dirty="0" smtClean="0"/>
          </a:p>
          <a:p>
            <a:r>
              <a:rPr lang="en-US" baseline="0" dirty="0" smtClean="0"/>
              <a:t>New onset:</a:t>
            </a:r>
          </a:p>
          <a:p>
            <a:pPr marL="175173" indent="-175173" defTabSz="934256">
              <a:buFont typeface="Arial" charset="0"/>
              <a:buChar char="•"/>
              <a:defRPr/>
            </a:pPr>
            <a:r>
              <a:rPr lang="en-US" dirty="0" smtClean="0">
                <a:latin typeface="Garamond"/>
                <a:cs typeface="Garamond"/>
              </a:rPr>
              <a:t>A study of a representative sample of 25,000 U.S. adults found that those exposed to IPV were twice as likely to report new onsets of major mental health problems </a:t>
            </a:r>
            <a:r>
              <a:rPr lang="en-US" sz="1000" dirty="0">
                <a:latin typeface="Garamond"/>
                <a:cs typeface="Garamond"/>
              </a:rPr>
              <a:t>(Okuda et al, 2011)</a:t>
            </a:r>
          </a:p>
          <a:p>
            <a:endParaRPr lang="en-US" baseline="0" dirty="0" smtClean="0"/>
          </a:p>
          <a:p>
            <a:pPr marL="467128" lvl="1"/>
            <a:endParaRPr lang="en-US" baseline="0" dirty="0" smtClean="0"/>
          </a:p>
          <a:p>
            <a:pPr marL="467128" lvl="1"/>
            <a:r>
              <a:rPr lang="en-US" baseline="0" dirty="0" err="1" smtClean="0"/>
              <a:t>www.nationalcenterdvtraumamh.org</a:t>
            </a:r>
            <a:r>
              <a:rPr lang="en-US" baseline="0" dirty="0" smtClean="0"/>
              <a:t>/</a:t>
            </a:r>
            <a:r>
              <a:rPr lang="en-US" baseline="0" dirty="0" err="1" smtClean="0"/>
              <a:t>wp</a:t>
            </a:r>
            <a:r>
              <a:rPr lang="en-US" baseline="0" dirty="0" smtClean="0"/>
              <a:t>-content/uploads/2014/1/factsheet </a:t>
            </a:r>
          </a:p>
        </p:txBody>
      </p:sp>
      <p:sp>
        <p:nvSpPr>
          <p:cNvPr id="4" name="Slide Number Placeholder 3"/>
          <p:cNvSpPr>
            <a:spLocks noGrp="1"/>
          </p:cNvSpPr>
          <p:nvPr>
            <p:ph type="sldNum" sz="quarter" idx="10"/>
          </p:nvPr>
        </p:nvSpPr>
        <p:spPr/>
        <p:txBody>
          <a:bodyPr/>
          <a:lstStyle/>
          <a:p>
            <a:fld id="{F6DA9C80-B631-4EC4-8253-F63CFD0157DF}" type="slidenum">
              <a:rPr lang="en-US" smtClean="0"/>
              <a:pPr/>
              <a:t>8</a:t>
            </a:fld>
            <a:endParaRPr lang="en-US"/>
          </a:p>
        </p:txBody>
      </p:sp>
    </p:spTree>
    <p:extLst>
      <p:ext uri="{BB962C8B-B14F-4D97-AF65-F5344CB8AC3E}">
        <p14:creationId xmlns:p14="http://schemas.microsoft.com/office/powerpoint/2010/main" val="1604730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9438"/>
            <a:ext cx="5564188" cy="4157662"/>
          </a:xfrm>
          <a:prstGeom prst="rect">
            <a:avLst/>
          </a:prstGeom>
        </p:spPr>
        <p:txBody>
          <a:bodyPr/>
          <a:lstStyle/>
          <a:p>
            <a:pPr marL="171450" indent="-171450">
              <a:buFont typeface="Arial" panose="020B0604020202020204" pitchFamily="34" charset="0"/>
              <a:buChar char="•"/>
            </a:pPr>
            <a:r>
              <a:rPr lang="en-US" dirty="0" smtClean="0"/>
              <a:t>How trauma can lead to PTSD</a:t>
            </a:r>
          </a:p>
          <a:p>
            <a:pPr marL="628650" lvl="1" indent="-171450">
              <a:buFont typeface="Arial" panose="020B0604020202020204" pitchFamily="34" charset="0"/>
              <a:buChar char="•"/>
            </a:pPr>
            <a:r>
              <a:rPr lang="en-US" dirty="0" smtClean="0"/>
              <a:t>Most individuals exposed to trauma do not develop post-traumatic stress disorder (PTSD)</a:t>
            </a:r>
          </a:p>
          <a:p>
            <a:pPr marL="628650" lvl="1" indent="-171450">
              <a:buFont typeface="Arial" panose="020B0604020202020204" pitchFamily="34" charset="0"/>
              <a:buChar char="•"/>
            </a:pPr>
            <a:r>
              <a:rPr lang="en-US" dirty="0" smtClean="0"/>
              <a:t>But</a:t>
            </a:r>
            <a:r>
              <a:rPr lang="en-US" baseline="0" dirty="0" smtClean="0"/>
              <a:t> trauma in childhood and rape account for most penetrance towards developing PTSD</a:t>
            </a:r>
          </a:p>
          <a:p>
            <a:pPr marL="171450" lvl="0" indent="-171450">
              <a:buFont typeface="Arial" panose="020B0604020202020204" pitchFamily="34" charset="0"/>
              <a:buChar char="•"/>
            </a:pPr>
            <a:r>
              <a:rPr lang="en-US" dirty="0" smtClean="0"/>
              <a:t>The other issue</a:t>
            </a:r>
            <a:r>
              <a:rPr lang="en-US" baseline="0" dirty="0" smtClean="0"/>
              <a:t> with trauma and PTSD includes ongoing victimization that we have not even yet accounted for:</a:t>
            </a:r>
            <a:endParaRPr lang="en-US"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Historical Trauma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Cumulative Trauma</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9</a:t>
            </a:fld>
            <a:endParaRPr lang="en-US"/>
          </a:p>
        </p:txBody>
      </p:sp>
    </p:spTree>
    <p:extLst>
      <p:ext uri="{BB962C8B-B14F-4D97-AF65-F5344CB8AC3E}">
        <p14:creationId xmlns:p14="http://schemas.microsoft.com/office/powerpoint/2010/main" val="241883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228600" y="2647950"/>
            <a:ext cx="6324600" cy="609600"/>
          </a:xfrm>
          <a:prstGeom prst="rect">
            <a:avLst/>
          </a:prstGeom>
        </p:spPr>
        <p:txBody>
          <a:bodyPr/>
          <a:lstStyle>
            <a:lvl1pPr marL="0" indent="0">
              <a:buNone/>
              <a:defRPr sz="2800" b="1">
                <a:solidFill>
                  <a:srgbClr val="646569"/>
                </a:solidFill>
                <a:latin typeface="Arial" panose="020B0604020202020204" pitchFamily="34" charset="0"/>
                <a:cs typeface="Arial" panose="020B0604020202020204" pitchFamily="34" charset="0"/>
              </a:defRPr>
            </a:lvl1pPr>
          </a:lstStyle>
          <a:p>
            <a:pPr lvl="0"/>
            <a:r>
              <a:rPr lang="en-US" sz="2800" b="1" dirty="0" smtClean="0">
                <a:latin typeface="Arial" panose="020B0604020202020204" pitchFamily="34" charset="0"/>
                <a:cs typeface="Arial" panose="020B0604020202020204" pitchFamily="34" charset="0"/>
              </a:rPr>
              <a:t>Master Sub Title</a:t>
            </a:r>
            <a:endParaRPr lang="en-US" dirty="0"/>
          </a:p>
        </p:txBody>
      </p:sp>
      <p:sp>
        <p:nvSpPr>
          <p:cNvPr id="11" name="Text Placeholder 10"/>
          <p:cNvSpPr>
            <a:spLocks noGrp="1"/>
          </p:cNvSpPr>
          <p:nvPr>
            <p:ph type="body" sz="quarter" idx="12" hasCustomPrompt="1"/>
          </p:nvPr>
        </p:nvSpPr>
        <p:spPr>
          <a:xfrm>
            <a:off x="228600" y="1962150"/>
            <a:ext cx="6324600" cy="533400"/>
          </a:xfrm>
          <a:prstGeom prst="rect">
            <a:avLst/>
          </a:prstGeom>
        </p:spPr>
        <p:txBody>
          <a:bodyPr/>
          <a:lstStyle>
            <a:lvl1pPr marL="0" indent="0" algn="l">
              <a:buNone/>
              <a:defRPr sz="4000" b="1" baseline="0">
                <a:solidFill>
                  <a:srgbClr val="553278"/>
                </a:solidFill>
                <a:latin typeface="Arial" panose="020B0604020202020204" pitchFamily="34" charset="0"/>
                <a:cs typeface="Arial" panose="020B0604020202020204" pitchFamily="34" charset="0"/>
              </a:defRPr>
            </a:lvl1pPr>
          </a:lstStyle>
          <a:p>
            <a:pPr lvl="0"/>
            <a:r>
              <a:rPr lang="en-US" dirty="0" smtClean="0"/>
              <a:t>Master Title – Arial Bold</a:t>
            </a:r>
            <a:endParaRPr lang="en-US" dirty="0"/>
          </a:p>
        </p:txBody>
      </p:sp>
    </p:spTree>
    <p:extLst>
      <p:ext uri="{BB962C8B-B14F-4D97-AF65-F5344CB8AC3E}">
        <p14:creationId xmlns:p14="http://schemas.microsoft.com/office/powerpoint/2010/main" val="39762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ED0365-0D65-4032-85A6-BECCAB4E9A68}" type="datetimeFigureOut">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207622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ED0365-0D65-4032-85A6-BECCAB4E9A68}" type="datetimeFigureOut">
              <a:rPr lang="en-US" smtClean="0"/>
              <a:pPr/>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338359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ACED0365-0D65-4032-85A6-BECCAB4E9A68}" type="datetimeFigureOut">
              <a:rPr lang="en-US" smtClean="0"/>
              <a:pPr/>
              <a:t>5/17/2016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2445502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CED0365-0D65-4032-85A6-BECCAB4E9A68}" type="datetimeFigureOut">
              <a:rPr lang="en-US" smtClean="0"/>
              <a:pPr/>
              <a:t>5/17/2016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4048722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D0365-0D65-4032-85A6-BECCAB4E9A68}" type="datetimeFigureOut">
              <a:rPr lang="en-US" smtClean="0"/>
              <a:pPr/>
              <a:t>5/17/2016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111601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pPr/>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1506954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pPr/>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1798157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D0365-0D65-4032-85A6-BECCAB4E9A68}" type="datetimeFigureOut">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1788743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D0365-0D65-4032-85A6-BECCAB4E9A68}" type="datetimeFigureOut">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19777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Master">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04800" y="1885950"/>
            <a:ext cx="4114800" cy="1676400"/>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pPr lvl="0"/>
            <a:r>
              <a:rPr lang="en-US" dirty="0" smtClean="0"/>
              <a:t>Section Title-</a:t>
            </a:r>
            <a:br>
              <a:rPr lang="en-US" dirty="0" smtClean="0"/>
            </a:br>
            <a:r>
              <a:rPr lang="en-US" dirty="0" smtClean="0"/>
              <a:t>Arial Bold</a:t>
            </a:r>
            <a:endParaRPr lang="en-US" dirty="0"/>
          </a:p>
        </p:txBody>
      </p:sp>
    </p:spTree>
    <p:extLst>
      <p:ext uri="{BB962C8B-B14F-4D97-AF65-F5344CB8AC3E}">
        <p14:creationId xmlns:p14="http://schemas.microsoft.com/office/powerpoint/2010/main" val="26796277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0AF2ABC-F908-448B-87C9-1C24117BE15A}" type="datetimeFigureOut">
              <a:rPr lang="en-US" smtClean="0"/>
              <a:pPr/>
              <a:t>5/17/2016</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9FCBB41-ED3D-4A8D-A680-6F37BBFAF4DB}" type="slidenum">
              <a:rPr lang="en-US" smtClean="0"/>
              <a:pPr/>
              <a:t>‹#›</a:t>
            </a:fld>
            <a:endParaRPr lang="en-US"/>
          </a:p>
        </p:txBody>
      </p:sp>
    </p:spTree>
    <p:extLst>
      <p:ext uri="{BB962C8B-B14F-4D97-AF65-F5344CB8AC3E}">
        <p14:creationId xmlns:p14="http://schemas.microsoft.com/office/powerpoint/2010/main" val="27760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Master">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28600" y="1504950"/>
            <a:ext cx="7467600" cy="1219200"/>
          </a:xfrm>
          <a:prstGeom prst="rect">
            <a:avLst/>
          </a:prstGeom>
        </p:spPr>
        <p:txBody>
          <a:bodyPr/>
          <a:lstStyle>
            <a:lvl1pPr marL="0" indent="0">
              <a:buNone/>
              <a:defRPr sz="2400" b="0" i="0" baseline="0">
                <a:solidFill>
                  <a:srgbClr val="646569"/>
                </a:solidFill>
              </a:defRPr>
            </a:lvl1pPr>
          </a:lstStyle>
          <a:p>
            <a:pPr lvl="0"/>
            <a:r>
              <a:rPr lang="en-US" dirty="0" smtClean="0"/>
              <a:t>Copy (Arial Regular)</a:t>
            </a:r>
            <a:endParaRPr lang="en-US" dirty="0"/>
          </a:p>
        </p:txBody>
      </p:sp>
      <p:sp>
        <p:nvSpPr>
          <p:cNvPr id="7" name="Text Placeholder 6"/>
          <p:cNvSpPr>
            <a:spLocks noGrp="1"/>
          </p:cNvSpPr>
          <p:nvPr>
            <p:ph type="body" sz="quarter" idx="12" hasCustomPrompt="1"/>
          </p:nvPr>
        </p:nvSpPr>
        <p:spPr>
          <a:xfrm>
            <a:off x="228600" y="514350"/>
            <a:ext cx="6781800" cy="762000"/>
          </a:xfrm>
          <a:prstGeom prst="rect">
            <a:avLst/>
          </a:prstGeom>
        </p:spPr>
        <p:txBody>
          <a:bodyPr/>
          <a:lstStyle>
            <a:lvl1pPr marL="0" indent="0">
              <a:buNone/>
              <a:defRPr b="1">
                <a:solidFill>
                  <a:srgbClr val="553278"/>
                </a:solidFill>
              </a:defRPr>
            </a:lvl1pPr>
          </a:lstStyle>
          <a:p>
            <a:pPr lvl="0"/>
            <a:r>
              <a:rPr lang="en-US" dirty="0" smtClean="0"/>
              <a:t>Slide Heading – Arial Bold</a:t>
            </a:r>
            <a:endParaRPr lang="en-US" dirty="0"/>
          </a:p>
        </p:txBody>
      </p:sp>
    </p:spTree>
    <p:extLst>
      <p:ext uri="{BB962C8B-B14F-4D97-AF65-F5344CB8AC3E}">
        <p14:creationId xmlns:p14="http://schemas.microsoft.com/office/powerpoint/2010/main" val="17975158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0AF2ABC-F908-448B-87C9-1C24117BE15A}" type="datetimeFigureOut">
              <a:rPr lang="en-US" smtClean="0"/>
              <a:pPr/>
              <a:t>5/17/2016</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9FCBB41-ED3D-4A8D-A680-6F37BBFAF4DB}" type="slidenum">
              <a:rPr lang="en-US" smtClean="0"/>
              <a:pPr/>
              <a:t>‹#›</a:t>
            </a:fld>
            <a:endParaRPr lang="en-US"/>
          </a:p>
        </p:txBody>
      </p:sp>
    </p:spTree>
    <p:extLst>
      <p:ext uri="{BB962C8B-B14F-4D97-AF65-F5344CB8AC3E}">
        <p14:creationId xmlns:p14="http://schemas.microsoft.com/office/powerpoint/2010/main" val="363284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0AF2ABC-F908-448B-87C9-1C24117BE15A}" type="datetimeFigureOut">
              <a:rPr lang="en-US" smtClean="0"/>
              <a:pPr/>
              <a:t>5/17/2016</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9FCBB41-ED3D-4A8D-A680-6F37BBFAF4DB}" type="slidenum">
              <a:rPr lang="en-US" smtClean="0"/>
              <a:pPr/>
              <a:t>‹#›</a:t>
            </a:fld>
            <a:endParaRPr lang="en-US"/>
          </a:p>
        </p:txBody>
      </p:sp>
    </p:spTree>
    <p:extLst>
      <p:ext uri="{BB962C8B-B14F-4D97-AF65-F5344CB8AC3E}">
        <p14:creationId xmlns:p14="http://schemas.microsoft.com/office/powerpoint/2010/main" val="2833941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Master">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04800" y="1885950"/>
            <a:ext cx="4114800" cy="1676400"/>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pPr lvl="0"/>
            <a:r>
              <a:rPr lang="en-US" dirty="0" smtClean="0"/>
              <a:t>Section Title-</a:t>
            </a:r>
            <a:br>
              <a:rPr lang="en-US" dirty="0" smtClean="0"/>
            </a:br>
            <a:r>
              <a:rPr lang="en-US" dirty="0" smtClean="0"/>
              <a:t>Arial Bold</a:t>
            </a:r>
            <a:endParaRPr lang="en-US" dirty="0"/>
          </a:p>
        </p:txBody>
      </p:sp>
    </p:spTree>
    <p:extLst>
      <p:ext uri="{BB962C8B-B14F-4D97-AF65-F5344CB8AC3E}">
        <p14:creationId xmlns:p14="http://schemas.microsoft.com/office/powerpoint/2010/main" val="36836752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ED0365-0D65-4032-85A6-BECCAB4E9A68}" type="datetimeFigureOut">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1549852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D0365-0D65-4032-85A6-BECCAB4E9A68}" type="datetimeFigureOut">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30430013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AE51E1D-7280-49D6-A2E2-CE63FE17EF16}" type="datetimeFigureOut">
              <a:rPr lang="en-US" smtClean="0"/>
              <a:pPr/>
              <a:t>5/17/2016</a:t>
            </a:fld>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pPr/>
              <a:t>‹#›</a:t>
            </a:fld>
            <a:endParaRPr lang="en-US"/>
          </a:p>
        </p:txBody>
      </p:sp>
      <p:sp>
        <p:nvSpPr>
          <p:cNvPr id="7" name="Rectangle 6"/>
          <p:cNvSpPr/>
          <p:nvPr userDrawn="1"/>
        </p:nvSpPr>
        <p:spPr>
          <a:xfrm>
            <a:off x="0" y="3714750"/>
            <a:ext cx="9144000" cy="1485900"/>
          </a:xfrm>
          <a:prstGeom prst="rect">
            <a:avLst/>
          </a:prstGeom>
          <a:gradFill flip="none" rotWithShape="1">
            <a:gsLst>
              <a:gs pos="0">
                <a:srgbClr val="553278"/>
              </a:gs>
              <a:gs pos="100000">
                <a:srgbClr val="103B6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714750"/>
            <a:ext cx="9144000" cy="76200"/>
          </a:xfrm>
          <a:prstGeom prst="rect">
            <a:avLst/>
          </a:prstGeom>
          <a:solidFill>
            <a:srgbClr val="87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NYSPInewlogo.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399" y="209550"/>
            <a:ext cx="3623905" cy="838200"/>
          </a:xfrm>
          <a:prstGeom prst="rect">
            <a:avLst/>
          </a:prstGeom>
        </p:spPr>
      </p:pic>
      <p:pic>
        <p:nvPicPr>
          <p:cNvPr id="2" name="Picture 1" descr="CUMC-Psychiatry.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43600" y="256347"/>
            <a:ext cx="2832100" cy="678682"/>
          </a:xfrm>
          <a:prstGeom prst="rect">
            <a:avLst/>
          </a:prstGeom>
        </p:spPr>
      </p:pic>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469447"/>
            <a:ext cx="5334000" cy="2743200"/>
          </a:xfrm>
          <a:prstGeom prst="rect">
            <a:avLst/>
          </a:prstGeom>
          <a:gradFill flip="none" rotWithShape="1">
            <a:gsLst>
              <a:gs pos="0">
                <a:srgbClr val="553278"/>
              </a:gs>
              <a:gs pos="100000">
                <a:srgbClr val="103B6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428750"/>
            <a:ext cx="5334000" cy="81394"/>
          </a:xfrm>
          <a:prstGeom prst="rect">
            <a:avLst/>
          </a:prstGeom>
          <a:solidFill>
            <a:srgbClr val="87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553278"/>
                </a:solidFill>
              </a:rPr>
              <a:pPr/>
              <a:t>‹#›</a:t>
            </a:fld>
            <a:endParaRPr lang="en-US" sz="1200" dirty="0">
              <a:solidFill>
                <a:srgbClr val="553278"/>
              </a:solidFill>
            </a:endParaRPr>
          </a:p>
        </p:txBody>
      </p:sp>
      <p:pic>
        <p:nvPicPr>
          <p:cNvPr id="6" name="Picture 5" descr="NYSPInewlogo.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4429576"/>
            <a:ext cx="2590800" cy="599246"/>
          </a:xfrm>
          <a:prstGeom prst="rect">
            <a:avLst/>
          </a:prstGeom>
        </p:spPr>
      </p:pic>
      <p:pic>
        <p:nvPicPr>
          <p:cNvPr id="2" name="Picture 1" descr="CUMC-Psychiatry.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5600" y="4476750"/>
            <a:ext cx="2159955" cy="517611"/>
          </a:xfrm>
          <a:prstGeom prst="rect">
            <a:avLst/>
          </a:prstGeom>
        </p:spPr>
      </p:pic>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 id="214748369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62344"/>
            <a:ext cx="9144000" cy="299605"/>
          </a:xfrm>
          <a:prstGeom prst="rect">
            <a:avLst/>
          </a:prstGeom>
          <a:gradFill flip="none" rotWithShape="1">
            <a:gsLst>
              <a:gs pos="0">
                <a:srgbClr val="553278"/>
              </a:gs>
              <a:gs pos="100000">
                <a:srgbClr val="103B6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25" name="Rectangle 24"/>
          <p:cNvSpPr/>
          <p:nvPr userDrawn="1"/>
        </p:nvSpPr>
        <p:spPr>
          <a:xfrm>
            <a:off x="0" y="0"/>
            <a:ext cx="9144000" cy="81394"/>
          </a:xfrm>
          <a:prstGeom prst="rect">
            <a:avLst/>
          </a:prstGeom>
          <a:solidFill>
            <a:srgbClr val="87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YSPInewlogo.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200" y="4429576"/>
            <a:ext cx="2590800" cy="599246"/>
          </a:xfrm>
          <a:prstGeom prst="rect">
            <a:avLst/>
          </a:prstGeom>
        </p:spPr>
      </p:pic>
      <p:pic>
        <p:nvPicPr>
          <p:cNvPr id="9" name="Picture 8" descr="CUMC-Psychiatry.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05600" y="4476750"/>
            <a:ext cx="2159955" cy="517611"/>
          </a:xfrm>
          <a:prstGeom prst="rect">
            <a:avLst/>
          </a:prstGeom>
        </p:spPr>
      </p:pic>
    </p:spTree>
    <p:extLst>
      <p:ext uri="{BB962C8B-B14F-4D97-AF65-F5344CB8AC3E}">
        <p14:creationId xmlns:p14="http://schemas.microsoft.com/office/powerpoint/2010/main" val="3484135281"/>
      </p:ext>
    </p:extLst>
  </p:cSld>
  <p:clrMap bg1="lt1" tx1="dk1" bg2="lt2" tx2="dk2" accent1="accent1" accent2="accent2" accent3="accent3" accent4="accent4" accent5="accent5" accent6="accent6" hlink="hlink" folHlink="folHlink"/>
  <p:sldLayoutIdLst>
    <p:sldLayoutId id="2147483655" r:id="rId1"/>
    <p:sldLayoutId id="2147483687" r:id="rId2"/>
    <p:sldLayoutId id="2147483689" r:id="rId3"/>
    <p:sldLayoutId id="2147483690" r:id="rId4"/>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CED0365-0D65-4032-85A6-BECCAB4E9A68}" type="datetimeFigureOut">
              <a:rPr lang="en-US" smtClean="0"/>
              <a:pPr/>
              <a:t>5/17/2016</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pPr/>
              <a:t>‹#›</a:t>
            </a:fld>
            <a:endParaRPr lang="en-US"/>
          </a:p>
        </p:txBody>
      </p:sp>
      <p:sp>
        <p:nvSpPr>
          <p:cNvPr id="7" name="Rectangle 6"/>
          <p:cNvSpPr/>
          <p:nvPr userDrawn="1"/>
        </p:nvSpPr>
        <p:spPr>
          <a:xfrm>
            <a:off x="0" y="62344"/>
            <a:ext cx="9144000" cy="299605"/>
          </a:xfrm>
          <a:prstGeom prst="rect">
            <a:avLst/>
          </a:prstGeom>
          <a:gradFill flip="none" rotWithShape="1">
            <a:gsLst>
              <a:gs pos="0">
                <a:srgbClr val="553278"/>
              </a:gs>
              <a:gs pos="100000">
                <a:srgbClr val="103B6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May 17, 2016</a:t>
            </a:fld>
            <a:endParaRPr lang="en-US" sz="1200" dirty="0"/>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userDrawn="1"/>
        </p:nvSpPr>
        <p:spPr>
          <a:xfrm>
            <a:off x="0" y="0"/>
            <a:ext cx="9144000" cy="81394"/>
          </a:xfrm>
          <a:prstGeom prst="rect">
            <a:avLst/>
          </a:prstGeom>
          <a:solidFill>
            <a:srgbClr val="87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NYSPInewlogo.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81000" y="4400550"/>
            <a:ext cx="1981200" cy="458247"/>
          </a:xfrm>
          <a:prstGeom prst="rect">
            <a:avLst/>
          </a:prstGeom>
        </p:spPr>
      </p:pic>
      <p:pic>
        <p:nvPicPr>
          <p:cNvPr id="14" name="Picture 13" descr="CUMC-Psychiatry.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086600" y="4324350"/>
            <a:ext cx="1626555" cy="389787"/>
          </a:xfrm>
          <a:prstGeom prst="rect">
            <a:avLst/>
          </a:prstGeom>
        </p:spPr>
      </p:pic>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ncbi.nlm.nih.gov/books/NBK207192/"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www.isaw.org/"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ncbi.nlm.nih.gov/books/NBK207192/"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57200" y="971550"/>
            <a:ext cx="8534400" cy="1938992"/>
          </a:xfrm>
          <a:prstGeom prst="rect">
            <a:avLst/>
          </a:prstGeom>
          <a:noFill/>
          <a:ln>
            <a:noFill/>
          </a:ln>
        </p:spPr>
        <p:txBody>
          <a:bodyPr wrap="square" rtlCol="0">
            <a:spAutoFit/>
          </a:bodyPr>
          <a:lstStyle/>
          <a:p>
            <a:r>
              <a:rPr lang="en-US" sz="4000" dirty="0"/>
              <a:t>Trauma </a:t>
            </a:r>
            <a:r>
              <a:rPr lang="en-US" sz="4000" smtClean="0"/>
              <a:t>Informed Care </a:t>
            </a:r>
            <a:r>
              <a:rPr lang="en-US" sz="4000" dirty="0"/>
              <a:t>for African Immigrant Women </a:t>
            </a:r>
            <a:r>
              <a:rPr lang="en-US" sz="4000" dirty="0" smtClean="0"/>
              <a:t>Victims </a:t>
            </a:r>
            <a:r>
              <a:rPr lang="en-US" sz="4000" dirty="0"/>
              <a:t>of Domestic Violence</a:t>
            </a:r>
          </a:p>
        </p:txBody>
      </p:sp>
      <p:sp>
        <p:nvSpPr>
          <p:cNvPr id="2" name="TextBox 1"/>
          <p:cNvSpPr txBox="1"/>
          <p:nvPr/>
        </p:nvSpPr>
        <p:spPr>
          <a:xfrm>
            <a:off x="454924" y="3943350"/>
            <a:ext cx="5183875" cy="923330"/>
          </a:xfrm>
          <a:prstGeom prst="rect">
            <a:avLst/>
          </a:prstGeom>
          <a:noFill/>
        </p:spPr>
        <p:txBody>
          <a:bodyPr wrap="square" rtlCol="0">
            <a:spAutoFit/>
          </a:bodyPr>
          <a:lstStyle/>
          <a:p>
            <a:r>
              <a:rPr lang="en-US" b="1" dirty="0" err="1">
                <a:solidFill>
                  <a:schemeClr val="bg1"/>
                </a:solidFill>
              </a:rPr>
              <a:t>Obianuju</a:t>
            </a:r>
            <a:r>
              <a:rPr lang="en-US" b="1" dirty="0">
                <a:solidFill>
                  <a:schemeClr val="bg1"/>
                </a:solidFill>
              </a:rPr>
              <a:t> </a:t>
            </a:r>
            <a:r>
              <a:rPr lang="en-US" b="1" dirty="0" smtClean="0">
                <a:solidFill>
                  <a:schemeClr val="bg1"/>
                </a:solidFill>
              </a:rPr>
              <a:t>Obi </a:t>
            </a:r>
            <a:r>
              <a:rPr lang="en-US" b="1" dirty="0">
                <a:solidFill>
                  <a:schemeClr val="bg1"/>
                </a:solidFill>
              </a:rPr>
              <a:t>Berry, MD, </a:t>
            </a:r>
            <a:r>
              <a:rPr lang="en-US" b="1" dirty="0" smtClean="0">
                <a:solidFill>
                  <a:schemeClr val="bg1"/>
                </a:solidFill>
              </a:rPr>
              <a:t>MPH</a:t>
            </a:r>
          </a:p>
          <a:p>
            <a:r>
              <a:rPr lang="en-US" b="1" dirty="0" smtClean="0">
                <a:solidFill>
                  <a:schemeClr val="bg1"/>
                </a:solidFill>
              </a:rPr>
              <a:t>Child/Adolescent Psychiatry Fellow</a:t>
            </a:r>
          </a:p>
          <a:p>
            <a:r>
              <a:rPr lang="en-US" b="1" dirty="0" smtClean="0">
                <a:solidFill>
                  <a:schemeClr val="bg1"/>
                </a:solidFill>
              </a:rPr>
              <a:t>New York Presbyterian Hospital</a:t>
            </a:r>
            <a:endParaRPr lang="en-US" b="1" dirty="0">
              <a:solidFill>
                <a:schemeClr val="bg1"/>
              </a:solidFill>
            </a:endParaRPr>
          </a:p>
        </p:txBody>
      </p:sp>
      <p:sp>
        <p:nvSpPr>
          <p:cNvPr id="3" name="TextBox 2"/>
          <p:cNvSpPr txBox="1"/>
          <p:nvPr/>
        </p:nvSpPr>
        <p:spPr>
          <a:xfrm>
            <a:off x="609600" y="3144619"/>
            <a:ext cx="4495800" cy="646331"/>
          </a:xfrm>
          <a:prstGeom prst="rect">
            <a:avLst/>
          </a:prstGeom>
          <a:noFill/>
        </p:spPr>
        <p:txBody>
          <a:bodyPr wrap="square" rtlCol="0">
            <a:spAutoFit/>
          </a:bodyPr>
          <a:lstStyle/>
          <a:p>
            <a:r>
              <a:rPr lang="en-US" dirty="0" smtClean="0"/>
              <a:t>Wednesday, May 18, </a:t>
            </a:r>
            <a:r>
              <a:rPr lang="en-US" dirty="0" smtClean="0"/>
              <a:t>2016</a:t>
            </a:r>
          </a:p>
          <a:p>
            <a:r>
              <a:rPr lang="en-US" dirty="0" smtClean="0"/>
              <a:t>IDVAAC Webinar</a:t>
            </a:r>
            <a:endParaRPr lang="en-US" dirty="0"/>
          </a:p>
        </p:txBody>
      </p:sp>
    </p:spTree>
    <p:extLst>
      <p:ext uri="{BB962C8B-B14F-4D97-AF65-F5344CB8AC3E}">
        <p14:creationId xmlns:p14="http://schemas.microsoft.com/office/powerpoint/2010/main" val="206780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1885950"/>
            <a:ext cx="4419600" cy="1676400"/>
          </a:xfrm>
        </p:spPr>
        <p:txBody>
          <a:bodyPr/>
          <a:lstStyle/>
          <a:p>
            <a:r>
              <a:rPr lang="en-US" dirty="0" smtClean="0">
                <a:latin typeface="Garamond" panose="02020404030301010803" pitchFamily="18" charset="0"/>
              </a:rPr>
              <a:t>Trauma Informed Care: Widespread Impact of Trauma</a:t>
            </a:r>
            <a:endParaRPr lang="en-US" dirty="0">
              <a:latin typeface="Garamond" panose="02020404030301010803" pitchFamily="18" charset="0"/>
            </a:endParaRPr>
          </a:p>
        </p:txBody>
      </p:sp>
    </p:spTree>
    <p:extLst>
      <p:ext uri="{BB962C8B-B14F-4D97-AF65-F5344CB8AC3E}">
        <p14:creationId xmlns:p14="http://schemas.microsoft.com/office/powerpoint/2010/main" val="57704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solidFill>
                  <a:schemeClr val="tx1"/>
                </a:solidFill>
              </a:rPr>
              <a:t>Intimate Partner Violence is Widespread</a:t>
            </a:r>
          </a:p>
        </p:txBody>
      </p:sp>
      <p:pic>
        <p:nvPicPr>
          <p:cNvPr id="4" name="Content Placeholder 3" descr="WHO 2013gender_violence_map.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2274831" y="1200150"/>
            <a:ext cx="4594337" cy="3394075"/>
          </a:xfrm>
        </p:spPr>
      </p:pic>
    </p:spTree>
    <p:extLst>
      <p:ext uri="{BB962C8B-B14F-4D97-AF65-F5344CB8AC3E}">
        <p14:creationId xmlns:p14="http://schemas.microsoft.com/office/powerpoint/2010/main" val="726480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5979"/>
            <a:ext cx="8763000" cy="857250"/>
          </a:xfrm>
        </p:spPr>
        <p:txBody>
          <a:bodyPr anchor="b">
            <a:noAutofit/>
          </a:bodyPr>
          <a:lstStyle/>
          <a:p>
            <a:pPr>
              <a:lnSpc>
                <a:spcPct val="60000"/>
              </a:lnSpc>
            </a:pPr>
            <a:r>
              <a:rPr lang="en-US" sz="3200" dirty="0" smtClean="0"/>
              <a:t>National Lifetime Prevalence Rates of Violence by Race/Ethnicity </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08717042"/>
              </p:ext>
            </p:extLst>
          </p:nvPr>
        </p:nvGraphicFramePr>
        <p:xfrm>
          <a:off x="152400" y="1014756"/>
          <a:ext cx="8839201" cy="3988254"/>
        </p:xfrm>
        <a:graphic>
          <a:graphicData uri="http://schemas.openxmlformats.org/drawingml/2006/table">
            <a:tbl>
              <a:tblPr firstRow="1" bandRow="1">
                <a:tableStyleId>{5C22544A-7EE6-4342-B048-85BDC9FD1C3A}</a:tableStyleId>
              </a:tblPr>
              <a:tblGrid>
                <a:gridCol w="3028246"/>
                <a:gridCol w="1227667"/>
                <a:gridCol w="849487"/>
                <a:gridCol w="1066800"/>
                <a:gridCol w="1066800"/>
                <a:gridCol w="762000"/>
                <a:gridCol w="838201"/>
              </a:tblGrid>
              <a:tr h="682585">
                <a:tc>
                  <a:txBody>
                    <a:bodyPr/>
                    <a:lstStyle/>
                    <a:p>
                      <a:r>
                        <a:rPr lang="en-US" sz="1200" dirty="0" smtClean="0">
                          <a:latin typeface="+mj-lt"/>
                        </a:rPr>
                        <a:t>Survey</a:t>
                      </a:r>
                      <a:endParaRPr lang="en-US" sz="1200" dirty="0">
                        <a:latin typeface="+mj-lt"/>
                      </a:endParaRPr>
                    </a:p>
                  </a:txBody>
                  <a:tcPr/>
                </a:tc>
                <a:tc>
                  <a:txBody>
                    <a:bodyPr/>
                    <a:lstStyle/>
                    <a:p>
                      <a:endParaRPr lang="en-US" sz="1200" dirty="0">
                        <a:latin typeface="+mj-lt"/>
                      </a:endParaRPr>
                    </a:p>
                  </a:txBody>
                  <a:tcPr/>
                </a:tc>
                <a:tc>
                  <a:txBody>
                    <a:bodyPr/>
                    <a:lstStyle/>
                    <a:p>
                      <a:r>
                        <a:rPr lang="en-US" sz="1200" dirty="0" smtClean="0">
                          <a:latin typeface="+mj-lt"/>
                        </a:rPr>
                        <a:t>White</a:t>
                      </a:r>
                      <a:endParaRPr lang="en-US" sz="1200" dirty="0">
                        <a:latin typeface="+mj-lt"/>
                      </a:endParaRPr>
                    </a:p>
                  </a:txBody>
                  <a:tcPr/>
                </a:tc>
                <a:tc>
                  <a:txBody>
                    <a:bodyPr/>
                    <a:lstStyle/>
                    <a:p>
                      <a:r>
                        <a:rPr lang="en-US" sz="1200" dirty="0" smtClean="0">
                          <a:latin typeface="+mj-lt"/>
                        </a:rPr>
                        <a:t>Black/African American</a:t>
                      </a:r>
                      <a:endParaRPr lang="en-US" sz="1200" dirty="0">
                        <a:latin typeface="+mj-lt"/>
                      </a:endParaRPr>
                    </a:p>
                  </a:txBody>
                  <a:tcPr/>
                </a:tc>
                <a:tc>
                  <a:txBody>
                    <a:bodyPr/>
                    <a:lstStyle/>
                    <a:p>
                      <a:r>
                        <a:rPr lang="en-US" sz="1200" dirty="0" smtClean="0">
                          <a:latin typeface="+mj-lt"/>
                        </a:rPr>
                        <a:t>Asian/Pacific</a:t>
                      </a:r>
                      <a:r>
                        <a:rPr lang="en-US" sz="1200" baseline="0" dirty="0" smtClean="0">
                          <a:latin typeface="+mj-lt"/>
                        </a:rPr>
                        <a:t> Islander</a:t>
                      </a:r>
                      <a:endParaRPr lang="en-US" sz="1200" dirty="0">
                        <a:latin typeface="+mj-lt"/>
                      </a:endParaRPr>
                    </a:p>
                  </a:txBody>
                  <a:tcPr/>
                </a:tc>
                <a:tc>
                  <a:txBody>
                    <a:bodyPr/>
                    <a:lstStyle/>
                    <a:p>
                      <a:r>
                        <a:rPr lang="en-US" sz="1200" dirty="0" smtClean="0">
                          <a:latin typeface="+mj-lt"/>
                        </a:rPr>
                        <a:t>Hispanic/Latina</a:t>
                      </a:r>
                      <a:endParaRPr lang="en-US" sz="1200" dirty="0">
                        <a:latin typeface="+mj-lt"/>
                      </a:endParaRPr>
                    </a:p>
                  </a:txBody>
                  <a:tcPr/>
                </a:tc>
                <a:tc>
                  <a:txBody>
                    <a:bodyPr/>
                    <a:lstStyle/>
                    <a:p>
                      <a:r>
                        <a:rPr lang="en-US" sz="1200" dirty="0" smtClean="0">
                          <a:latin typeface="+mj-lt"/>
                        </a:rPr>
                        <a:t>American Indian</a:t>
                      </a:r>
                      <a:endParaRPr lang="en-US" sz="1200" dirty="0">
                        <a:latin typeface="+mj-lt"/>
                      </a:endParaRPr>
                    </a:p>
                  </a:txBody>
                  <a:tcPr/>
                </a:tc>
              </a:tr>
              <a:tr h="295413">
                <a:tc rowSpan="2">
                  <a:txBody>
                    <a:bodyPr/>
                    <a:lstStyle/>
                    <a:p>
                      <a:pPr algn="ctr"/>
                      <a:r>
                        <a:rPr lang="en-US" sz="1200" dirty="0" smtClean="0">
                          <a:latin typeface="+mj-lt"/>
                        </a:rPr>
                        <a:t>National Violence</a:t>
                      </a:r>
                      <a:r>
                        <a:rPr lang="en-US" sz="1200" baseline="0" dirty="0" smtClean="0">
                          <a:latin typeface="+mj-lt"/>
                        </a:rPr>
                        <a:t> Against Women Survey (NVAWS) Data Collected: 1995-1996</a:t>
                      </a:r>
                      <a:endParaRPr lang="en-US" sz="1200" dirty="0">
                        <a:latin typeface="+mj-lt"/>
                      </a:endParaRPr>
                    </a:p>
                  </a:txBody>
                  <a:tcPr anchor="ctr"/>
                </a:tc>
                <a:tc>
                  <a:txBody>
                    <a:bodyPr/>
                    <a:lstStyle/>
                    <a:p>
                      <a:r>
                        <a:rPr lang="en-US" sz="1200" dirty="0" smtClean="0">
                          <a:latin typeface="+mj-lt"/>
                        </a:rPr>
                        <a:t>Women</a:t>
                      </a:r>
                      <a:endParaRPr lang="en-US" sz="1200" dirty="0">
                        <a:latin typeface="+mj-lt"/>
                      </a:endParaRPr>
                    </a:p>
                  </a:txBody>
                  <a:tcPr/>
                </a:tc>
                <a:tc>
                  <a:txBody>
                    <a:bodyPr/>
                    <a:lstStyle/>
                    <a:p>
                      <a:r>
                        <a:rPr lang="en-US" sz="1200" dirty="0" smtClean="0">
                          <a:latin typeface="+mj-lt"/>
                        </a:rPr>
                        <a:t>N=6,450</a:t>
                      </a:r>
                      <a:endParaRPr lang="en-US" sz="1200" dirty="0">
                        <a:latin typeface="+mj-lt"/>
                      </a:endParaRPr>
                    </a:p>
                  </a:txBody>
                  <a:tcPr/>
                </a:tc>
                <a:tc>
                  <a:txBody>
                    <a:bodyPr/>
                    <a:lstStyle/>
                    <a:p>
                      <a:r>
                        <a:rPr lang="en-US" sz="1200" dirty="0" smtClean="0">
                          <a:latin typeface="+mj-lt"/>
                        </a:rPr>
                        <a:t>N=780</a:t>
                      </a:r>
                      <a:endParaRPr lang="en-US" sz="1200" dirty="0">
                        <a:latin typeface="+mj-lt"/>
                      </a:endParaRPr>
                    </a:p>
                  </a:txBody>
                  <a:tcPr/>
                </a:tc>
                <a:tc>
                  <a:txBody>
                    <a:bodyPr/>
                    <a:lstStyle/>
                    <a:p>
                      <a:r>
                        <a:rPr lang="en-US" sz="1200" dirty="0" smtClean="0">
                          <a:latin typeface="+mj-lt"/>
                        </a:rPr>
                        <a:t>N=133</a:t>
                      </a:r>
                      <a:endParaRPr lang="en-US" sz="1200" dirty="0">
                        <a:latin typeface="+mj-lt"/>
                      </a:endParaRPr>
                    </a:p>
                  </a:txBody>
                  <a:tcPr/>
                </a:tc>
                <a:tc>
                  <a:txBody>
                    <a:bodyPr/>
                    <a:lstStyle/>
                    <a:p>
                      <a:r>
                        <a:rPr lang="en-US" sz="1200" dirty="0" smtClean="0">
                          <a:latin typeface="+mj-lt"/>
                        </a:rPr>
                        <a:t>N=628</a:t>
                      </a:r>
                      <a:endParaRPr lang="en-US" sz="1200" dirty="0">
                        <a:latin typeface="+mj-lt"/>
                      </a:endParaRPr>
                    </a:p>
                  </a:txBody>
                  <a:tcPr/>
                </a:tc>
                <a:tc>
                  <a:txBody>
                    <a:bodyPr/>
                    <a:lstStyle/>
                    <a:p>
                      <a:r>
                        <a:rPr lang="en-US" sz="1200" dirty="0" smtClean="0">
                          <a:latin typeface="+mj-lt"/>
                        </a:rPr>
                        <a:t>N=88</a:t>
                      </a:r>
                      <a:endParaRPr lang="en-US" sz="1200" dirty="0">
                        <a:latin typeface="+mj-lt"/>
                      </a:endParaRPr>
                    </a:p>
                  </a:txBody>
                  <a:tcPr/>
                </a:tc>
              </a:tr>
              <a:tr h="682585">
                <a:tc vMerge="1">
                  <a:txBody>
                    <a:bodyPr/>
                    <a:lstStyle/>
                    <a:p>
                      <a:endParaRPr lang="en-US" dirty="0"/>
                    </a:p>
                  </a:txBody>
                  <a:tcPr/>
                </a:tc>
                <a:tc>
                  <a:txBody>
                    <a:bodyPr/>
                    <a:lstStyle/>
                    <a:p>
                      <a:r>
                        <a:rPr lang="en-US" sz="1200" dirty="0" smtClean="0">
                          <a:latin typeface="+mj-lt"/>
                        </a:rPr>
                        <a:t>Rape/Physical</a:t>
                      </a:r>
                      <a:r>
                        <a:rPr lang="en-US" sz="1200" baseline="0" dirty="0" smtClean="0">
                          <a:latin typeface="+mj-lt"/>
                        </a:rPr>
                        <a:t> Violence and/or Stalking</a:t>
                      </a:r>
                      <a:endParaRPr lang="en-US" sz="1200" dirty="0">
                        <a:latin typeface="+mj-lt"/>
                      </a:endParaRPr>
                    </a:p>
                  </a:txBody>
                  <a:tcPr/>
                </a:tc>
                <a:tc>
                  <a:txBody>
                    <a:bodyPr/>
                    <a:lstStyle/>
                    <a:p>
                      <a:r>
                        <a:rPr lang="en-US" sz="1200" dirty="0" smtClean="0">
                          <a:latin typeface="+mj-lt"/>
                        </a:rPr>
                        <a:t>24.8%</a:t>
                      </a:r>
                      <a:endParaRPr lang="en-US" sz="1200" dirty="0">
                        <a:latin typeface="+mj-lt"/>
                      </a:endParaRPr>
                    </a:p>
                  </a:txBody>
                  <a:tcPr/>
                </a:tc>
                <a:tc>
                  <a:txBody>
                    <a:bodyPr/>
                    <a:lstStyle/>
                    <a:p>
                      <a:r>
                        <a:rPr lang="en-US" sz="1200" b="1" dirty="0" smtClean="0">
                          <a:solidFill>
                            <a:srgbClr val="FF0000"/>
                          </a:solidFill>
                          <a:latin typeface="+mj-lt"/>
                        </a:rPr>
                        <a:t>29.1%</a:t>
                      </a:r>
                      <a:endParaRPr lang="en-US" sz="1200" b="1" dirty="0">
                        <a:solidFill>
                          <a:srgbClr val="FF0000"/>
                        </a:solidFill>
                        <a:latin typeface="+mj-lt"/>
                      </a:endParaRPr>
                    </a:p>
                  </a:txBody>
                  <a:tcPr/>
                </a:tc>
                <a:tc>
                  <a:txBody>
                    <a:bodyPr/>
                    <a:lstStyle/>
                    <a:p>
                      <a:r>
                        <a:rPr lang="en-US" sz="1200" dirty="0" smtClean="0">
                          <a:latin typeface="+mj-lt"/>
                        </a:rPr>
                        <a:t>15.0%</a:t>
                      </a:r>
                      <a:endParaRPr lang="en-US" sz="1200" dirty="0">
                        <a:latin typeface="+mj-lt"/>
                      </a:endParaRPr>
                    </a:p>
                  </a:txBody>
                  <a:tcPr/>
                </a:tc>
                <a:tc>
                  <a:txBody>
                    <a:bodyPr/>
                    <a:lstStyle/>
                    <a:p>
                      <a:r>
                        <a:rPr lang="en-US" sz="1200" dirty="0" smtClean="0">
                          <a:latin typeface="+mj-lt"/>
                        </a:rPr>
                        <a:t>23.4%</a:t>
                      </a:r>
                      <a:endParaRPr lang="en-US" sz="1200" dirty="0">
                        <a:latin typeface="+mj-lt"/>
                      </a:endParaRPr>
                    </a:p>
                  </a:txBody>
                  <a:tcPr/>
                </a:tc>
                <a:tc>
                  <a:txBody>
                    <a:bodyPr/>
                    <a:lstStyle/>
                    <a:p>
                      <a:r>
                        <a:rPr lang="en-US" sz="1200" b="1" dirty="0" smtClean="0">
                          <a:solidFill>
                            <a:srgbClr val="FF0000"/>
                          </a:solidFill>
                          <a:latin typeface="+mj-lt"/>
                        </a:rPr>
                        <a:t>37.5%</a:t>
                      </a:r>
                      <a:endParaRPr lang="en-US" sz="1200" b="1" dirty="0">
                        <a:solidFill>
                          <a:srgbClr val="FF0000"/>
                        </a:solidFill>
                        <a:latin typeface="+mj-lt"/>
                      </a:endParaRPr>
                    </a:p>
                  </a:txBody>
                  <a:tcPr/>
                </a:tc>
              </a:tr>
              <a:tr h="203127">
                <a:tc>
                  <a:txBody>
                    <a:bodyPr/>
                    <a:lstStyle/>
                    <a:p>
                      <a:endParaRPr lang="en-US" sz="400" dirty="0">
                        <a:latin typeface="+mj-lt"/>
                      </a:endParaRPr>
                    </a:p>
                  </a:txBody>
                  <a:tcPr/>
                </a:tc>
                <a:tc>
                  <a:txBody>
                    <a:bodyPr/>
                    <a:lstStyle/>
                    <a:p>
                      <a:endParaRPr lang="en-US" sz="400" dirty="0">
                        <a:latin typeface="+mj-lt"/>
                      </a:endParaRPr>
                    </a:p>
                  </a:txBody>
                  <a:tcPr/>
                </a:tc>
                <a:tc>
                  <a:txBody>
                    <a:bodyPr/>
                    <a:lstStyle/>
                    <a:p>
                      <a:endParaRPr lang="en-US" sz="400" dirty="0">
                        <a:latin typeface="+mj-lt"/>
                      </a:endParaRPr>
                    </a:p>
                  </a:txBody>
                  <a:tcPr/>
                </a:tc>
                <a:tc>
                  <a:txBody>
                    <a:bodyPr/>
                    <a:lstStyle/>
                    <a:p>
                      <a:endParaRPr lang="en-US" sz="400" dirty="0">
                        <a:latin typeface="+mj-lt"/>
                      </a:endParaRPr>
                    </a:p>
                  </a:txBody>
                  <a:tcPr/>
                </a:tc>
                <a:tc>
                  <a:txBody>
                    <a:bodyPr/>
                    <a:lstStyle/>
                    <a:p>
                      <a:endParaRPr lang="en-US" sz="400" dirty="0">
                        <a:latin typeface="+mj-lt"/>
                      </a:endParaRPr>
                    </a:p>
                  </a:txBody>
                  <a:tcPr/>
                </a:tc>
                <a:tc>
                  <a:txBody>
                    <a:bodyPr/>
                    <a:lstStyle/>
                    <a:p>
                      <a:endParaRPr lang="en-US" sz="400" dirty="0">
                        <a:latin typeface="+mj-lt"/>
                      </a:endParaRPr>
                    </a:p>
                  </a:txBody>
                  <a:tcPr/>
                </a:tc>
                <a:tc>
                  <a:txBody>
                    <a:bodyPr/>
                    <a:lstStyle/>
                    <a:p>
                      <a:endParaRPr lang="en-US" sz="400" dirty="0">
                        <a:latin typeface="+mj-lt"/>
                      </a:endParaRPr>
                    </a:p>
                  </a:txBody>
                  <a:tcPr/>
                </a:tc>
              </a:tr>
              <a:tr h="295413">
                <a:tc rowSpan="2">
                  <a:txBody>
                    <a:bodyPr/>
                    <a:lstStyle/>
                    <a:p>
                      <a:pPr algn="ctr"/>
                      <a:r>
                        <a:rPr lang="en-US" sz="1200" dirty="0" smtClean="0">
                          <a:latin typeface="+mj-lt"/>
                        </a:rPr>
                        <a:t>Collaborative Psychiatric Epidemiology</a:t>
                      </a:r>
                      <a:r>
                        <a:rPr lang="en-US" sz="1200" baseline="0" dirty="0" smtClean="0">
                          <a:latin typeface="+mj-lt"/>
                        </a:rPr>
                        <a:t> Surveys (CPES) Data Collected: 2001-2003</a:t>
                      </a:r>
                      <a:endParaRPr lang="en-US" sz="1200" dirty="0">
                        <a:latin typeface="+mj-lt"/>
                      </a:endParaRPr>
                    </a:p>
                  </a:txBody>
                  <a:tcPr anchor="ctr"/>
                </a:tc>
                <a:tc>
                  <a:txBody>
                    <a:bodyPr/>
                    <a:lstStyle/>
                    <a:p>
                      <a:r>
                        <a:rPr lang="en-US" sz="1200" dirty="0" smtClean="0">
                          <a:latin typeface="+mj-lt"/>
                        </a:rPr>
                        <a:t>Women </a:t>
                      </a:r>
                      <a:endParaRPr lang="en-US" sz="1200" dirty="0">
                        <a:latin typeface="+mj-lt"/>
                      </a:endParaRPr>
                    </a:p>
                  </a:txBody>
                  <a:tcPr/>
                </a:tc>
                <a:tc>
                  <a:txBody>
                    <a:bodyPr/>
                    <a:lstStyle/>
                    <a:p>
                      <a:r>
                        <a:rPr lang="en-US" sz="1200" dirty="0" smtClean="0">
                          <a:latin typeface="+mj-lt"/>
                        </a:rPr>
                        <a:t>N=644</a:t>
                      </a:r>
                      <a:endParaRPr lang="en-US" sz="1200" dirty="0">
                        <a:latin typeface="+mj-lt"/>
                      </a:endParaRPr>
                    </a:p>
                  </a:txBody>
                  <a:tcPr/>
                </a:tc>
                <a:tc>
                  <a:txBody>
                    <a:bodyPr/>
                    <a:lstStyle/>
                    <a:p>
                      <a:r>
                        <a:rPr lang="en-US" sz="1200" dirty="0" smtClean="0">
                          <a:latin typeface="+mj-lt"/>
                        </a:rPr>
                        <a:t>N=62</a:t>
                      </a:r>
                      <a:endParaRPr lang="en-US" sz="1200" dirty="0">
                        <a:latin typeface="+mj-lt"/>
                      </a:endParaRPr>
                    </a:p>
                  </a:txBody>
                  <a:tcPr/>
                </a:tc>
                <a:tc>
                  <a:txBody>
                    <a:bodyPr/>
                    <a:lstStyle/>
                    <a:p>
                      <a:r>
                        <a:rPr lang="en-US" sz="1200" dirty="0" smtClean="0">
                          <a:latin typeface="+mj-lt"/>
                        </a:rPr>
                        <a:t>N=746</a:t>
                      </a:r>
                      <a:endParaRPr lang="en-US" sz="1200" dirty="0">
                        <a:latin typeface="+mj-lt"/>
                      </a:endParaRPr>
                    </a:p>
                  </a:txBody>
                  <a:tcPr/>
                </a:tc>
                <a:tc>
                  <a:txBody>
                    <a:bodyPr/>
                    <a:lstStyle/>
                    <a:p>
                      <a:r>
                        <a:rPr lang="en-US" sz="1200" dirty="0" smtClean="0">
                          <a:latin typeface="+mj-lt"/>
                        </a:rPr>
                        <a:t>N=864</a:t>
                      </a:r>
                      <a:endParaRPr lang="en-US" sz="1200" dirty="0">
                        <a:latin typeface="+mj-lt"/>
                      </a:endParaRPr>
                    </a:p>
                  </a:txBody>
                  <a:tcPr/>
                </a:tc>
                <a:tc>
                  <a:txBody>
                    <a:bodyPr/>
                    <a:lstStyle/>
                    <a:p>
                      <a:endParaRPr lang="en-US" sz="1200">
                        <a:latin typeface="+mj-lt"/>
                      </a:endParaRPr>
                    </a:p>
                  </a:txBody>
                  <a:tcPr/>
                </a:tc>
              </a:tr>
              <a:tr h="295413">
                <a:tc vMerge="1">
                  <a:txBody>
                    <a:bodyPr/>
                    <a:lstStyle/>
                    <a:p>
                      <a:endParaRPr lang="en-US" dirty="0"/>
                    </a:p>
                  </a:txBody>
                  <a:tcPr/>
                </a:tc>
                <a:tc>
                  <a:txBody>
                    <a:bodyPr/>
                    <a:lstStyle/>
                    <a:p>
                      <a:r>
                        <a:rPr lang="en-US" sz="1200" dirty="0" smtClean="0">
                          <a:latin typeface="+mj-lt"/>
                        </a:rPr>
                        <a:t>Physical</a:t>
                      </a:r>
                      <a:endParaRPr lang="en-US" sz="1200" dirty="0">
                        <a:latin typeface="+mj-lt"/>
                      </a:endParaRPr>
                    </a:p>
                  </a:txBody>
                  <a:tcPr/>
                </a:tc>
                <a:tc>
                  <a:txBody>
                    <a:bodyPr/>
                    <a:lstStyle/>
                    <a:p>
                      <a:r>
                        <a:rPr lang="en-US" sz="1200" dirty="0" smtClean="0">
                          <a:latin typeface="+mj-lt"/>
                        </a:rPr>
                        <a:t>15.2%</a:t>
                      </a:r>
                      <a:endParaRPr lang="en-US" sz="1200" dirty="0">
                        <a:latin typeface="+mj-lt"/>
                      </a:endParaRPr>
                    </a:p>
                  </a:txBody>
                  <a:tcPr/>
                </a:tc>
                <a:tc>
                  <a:txBody>
                    <a:bodyPr/>
                    <a:lstStyle/>
                    <a:p>
                      <a:r>
                        <a:rPr lang="en-US" sz="1200" b="1" dirty="0" smtClean="0">
                          <a:solidFill>
                            <a:srgbClr val="FF0000"/>
                          </a:solidFill>
                          <a:latin typeface="+mj-lt"/>
                        </a:rPr>
                        <a:t>17.3%</a:t>
                      </a:r>
                      <a:endParaRPr lang="en-US" sz="1200" b="1" dirty="0">
                        <a:solidFill>
                          <a:srgbClr val="FF0000"/>
                        </a:solidFill>
                        <a:latin typeface="+mj-lt"/>
                      </a:endParaRPr>
                    </a:p>
                  </a:txBody>
                  <a:tcPr/>
                </a:tc>
                <a:tc>
                  <a:txBody>
                    <a:bodyPr/>
                    <a:lstStyle/>
                    <a:p>
                      <a:r>
                        <a:rPr lang="en-US" sz="1200" dirty="0" smtClean="0">
                          <a:latin typeface="+mj-lt"/>
                        </a:rPr>
                        <a:t>10.3%</a:t>
                      </a:r>
                      <a:endParaRPr lang="en-US" sz="1200" dirty="0">
                        <a:latin typeface="+mj-lt"/>
                      </a:endParaRPr>
                    </a:p>
                  </a:txBody>
                  <a:tcPr/>
                </a:tc>
                <a:tc>
                  <a:txBody>
                    <a:bodyPr/>
                    <a:lstStyle/>
                    <a:p>
                      <a:r>
                        <a:rPr lang="en-US" sz="1200" dirty="0" smtClean="0">
                          <a:latin typeface="+mj-lt"/>
                        </a:rPr>
                        <a:t>15.2%</a:t>
                      </a:r>
                      <a:endParaRPr lang="en-US" sz="1200" dirty="0">
                        <a:latin typeface="+mj-lt"/>
                      </a:endParaRPr>
                    </a:p>
                  </a:txBody>
                  <a:tcPr/>
                </a:tc>
                <a:tc>
                  <a:txBody>
                    <a:bodyPr/>
                    <a:lstStyle/>
                    <a:p>
                      <a:endParaRPr lang="en-US" sz="1200" dirty="0">
                        <a:latin typeface="+mj-lt"/>
                      </a:endParaRPr>
                    </a:p>
                  </a:txBody>
                  <a:tcPr/>
                </a:tc>
              </a:tr>
              <a:tr h="168548">
                <a:tc>
                  <a:txBody>
                    <a:bodyPr/>
                    <a:lstStyle/>
                    <a:p>
                      <a:pPr algn="ctr"/>
                      <a:endParaRPr lang="en-US" sz="400" dirty="0">
                        <a:latin typeface="+mj-lt"/>
                      </a:endParaRPr>
                    </a:p>
                  </a:txBody>
                  <a:tcPr anchor="ctr"/>
                </a:tc>
                <a:tc>
                  <a:txBody>
                    <a:bodyPr/>
                    <a:lstStyle/>
                    <a:p>
                      <a:endParaRPr lang="en-US" sz="400" dirty="0">
                        <a:latin typeface="+mj-lt"/>
                      </a:endParaRPr>
                    </a:p>
                  </a:txBody>
                  <a:tcPr/>
                </a:tc>
                <a:tc>
                  <a:txBody>
                    <a:bodyPr/>
                    <a:lstStyle/>
                    <a:p>
                      <a:endParaRPr lang="en-US" sz="400" dirty="0">
                        <a:latin typeface="+mj-lt"/>
                      </a:endParaRPr>
                    </a:p>
                  </a:txBody>
                  <a:tcPr/>
                </a:tc>
                <a:tc>
                  <a:txBody>
                    <a:bodyPr/>
                    <a:lstStyle/>
                    <a:p>
                      <a:endParaRPr lang="en-US" sz="400" b="1" dirty="0">
                        <a:solidFill>
                          <a:srgbClr val="FF0000"/>
                        </a:solidFill>
                        <a:latin typeface="+mj-lt"/>
                      </a:endParaRPr>
                    </a:p>
                  </a:txBody>
                  <a:tcPr/>
                </a:tc>
                <a:tc>
                  <a:txBody>
                    <a:bodyPr/>
                    <a:lstStyle/>
                    <a:p>
                      <a:endParaRPr lang="en-US" sz="400" dirty="0">
                        <a:latin typeface="+mj-lt"/>
                      </a:endParaRPr>
                    </a:p>
                  </a:txBody>
                  <a:tcPr/>
                </a:tc>
                <a:tc>
                  <a:txBody>
                    <a:bodyPr/>
                    <a:lstStyle/>
                    <a:p>
                      <a:endParaRPr lang="en-US" sz="400" dirty="0">
                        <a:latin typeface="+mj-lt"/>
                      </a:endParaRPr>
                    </a:p>
                  </a:txBody>
                  <a:tcPr/>
                </a:tc>
                <a:tc>
                  <a:txBody>
                    <a:bodyPr/>
                    <a:lstStyle/>
                    <a:p>
                      <a:endParaRPr lang="en-US" sz="400" dirty="0">
                        <a:latin typeface="+mj-lt"/>
                      </a:endParaRPr>
                    </a:p>
                  </a:txBody>
                  <a:tcPr/>
                </a:tc>
              </a:tr>
              <a:tr h="6825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j-lt"/>
                          <a:cs typeface="Garamond"/>
                        </a:rPr>
                        <a:t>2010 National Intimate Partner and Sexual Violence Survey (lifetime)</a:t>
                      </a:r>
                    </a:p>
                    <a:p>
                      <a:pPr algn="ctr"/>
                      <a:endParaRPr lang="en-US" sz="1200" dirty="0">
                        <a:latin typeface="+mj-lt"/>
                      </a:endParaRPr>
                    </a:p>
                  </a:txBody>
                  <a:tcPr anchor="ctr"/>
                </a:tc>
                <a:tc>
                  <a:txBody>
                    <a:bodyPr/>
                    <a:lstStyle/>
                    <a:p>
                      <a:r>
                        <a:rPr lang="en-US" sz="1200" dirty="0" smtClean="0">
                          <a:latin typeface="+mj-lt"/>
                        </a:rPr>
                        <a:t>Women</a:t>
                      </a:r>
                      <a:endParaRPr lang="en-US" sz="1200" dirty="0">
                        <a:latin typeface="+mj-lt"/>
                      </a:endParaRPr>
                    </a:p>
                  </a:txBody>
                  <a:tcPr/>
                </a:tc>
                <a:tc>
                  <a:txBody>
                    <a:bodyPr/>
                    <a:lstStyle/>
                    <a:p>
                      <a:r>
                        <a:rPr lang="en-US" sz="1200" dirty="0" smtClean="0">
                          <a:latin typeface="+mj-lt"/>
                        </a:rPr>
                        <a:t>N=28,053K</a:t>
                      </a:r>
                      <a:endParaRPr lang="en-US" sz="1200" dirty="0">
                        <a:latin typeface="+mj-lt"/>
                      </a:endParaRPr>
                    </a:p>
                  </a:txBody>
                  <a:tcPr/>
                </a:tc>
                <a:tc>
                  <a:txBody>
                    <a:bodyPr/>
                    <a:lstStyle/>
                    <a:p>
                      <a:r>
                        <a:rPr lang="en-US" sz="1200" b="0" dirty="0" smtClean="0">
                          <a:solidFill>
                            <a:schemeClr val="tx1"/>
                          </a:solidFill>
                          <a:latin typeface="+mj-lt"/>
                        </a:rPr>
                        <a:t>N=6,349K</a:t>
                      </a:r>
                      <a:endParaRPr lang="en-US" sz="1200" b="0" dirty="0">
                        <a:solidFill>
                          <a:schemeClr val="tx1"/>
                        </a:solidFill>
                        <a:latin typeface="+mj-lt"/>
                      </a:endParaRPr>
                    </a:p>
                  </a:txBody>
                  <a:tcPr/>
                </a:tc>
                <a:tc>
                  <a:txBody>
                    <a:bodyPr/>
                    <a:lstStyle/>
                    <a:p>
                      <a:r>
                        <a:rPr lang="en-US" sz="1200" dirty="0" smtClean="0">
                          <a:latin typeface="+mj-lt"/>
                        </a:rPr>
                        <a:t>N=1,100K</a:t>
                      </a:r>
                    </a:p>
                    <a:p>
                      <a:endParaRPr lang="en-US" sz="1200" dirty="0">
                        <a:latin typeface="+mj-lt"/>
                      </a:endParaRPr>
                    </a:p>
                  </a:txBody>
                  <a:tcPr/>
                </a:tc>
                <a:tc>
                  <a:txBody>
                    <a:bodyPr/>
                    <a:lstStyle/>
                    <a:p>
                      <a:r>
                        <a:rPr lang="en-US" sz="1200" dirty="0" smtClean="0">
                          <a:latin typeface="+mj-lt"/>
                        </a:rPr>
                        <a:t>N=5,596K</a:t>
                      </a:r>
                      <a:endParaRPr lang="en-US" sz="1200" dirty="0">
                        <a:latin typeface="+mj-lt"/>
                      </a:endParaRPr>
                    </a:p>
                  </a:txBody>
                  <a:tcPr/>
                </a:tc>
                <a:tc>
                  <a:txBody>
                    <a:bodyPr/>
                    <a:lstStyle/>
                    <a:p>
                      <a:r>
                        <a:rPr lang="en-US" sz="1200" dirty="0" smtClean="0">
                          <a:latin typeface="+mj-lt"/>
                        </a:rPr>
                        <a:t>N=400K</a:t>
                      </a:r>
                      <a:endParaRPr lang="en-US" sz="1200" dirty="0">
                        <a:latin typeface="+mj-lt"/>
                      </a:endParaRPr>
                    </a:p>
                  </a:txBody>
                  <a:tcPr/>
                </a:tc>
              </a:tr>
              <a:tr h="682585">
                <a:tc>
                  <a:txBody>
                    <a:bodyPr/>
                    <a:lstStyle/>
                    <a:p>
                      <a:pPr algn="ctr"/>
                      <a:endParaRPr lang="en-US" sz="1200" dirty="0">
                        <a:latin typeface="+mj-lt"/>
                      </a:endParaRPr>
                    </a:p>
                  </a:txBody>
                  <a:tcPr anchor="ctr"/>
                </a:tc>
                <a:tc>
                  <a:txBody>
                    <a:bodyPr/>
                    <a:lstStyle/>
                    <a:p>
                      <a:r>
                        <a:rPr lang="en-US" sz="1200" dirty="0" smtClean="0">
                          <a:latin typeface="+mj-lt"/>
                        </a:rPr>
                        <a:t>Rape/Physical Violence and/or Stalking</a:t>
                      </a:r>
                      <a:endParaRPr lang="en-US" sz="1200" dirty="0">
                        <a:latin typeface="+mj-lt"/>
                      </a:endParaRPr>
                    </a:p>
                  </a:txBody>
                  <a:tcPr/>
                </a:tc>
                <a:tc>
                  <a:txBody>
                    <a:bodyPr/>
                    <a:lstStyle/>
                    <a:p>
                      <a:r>
                        <a:rPr lang="en-US" sz="1200" dirty="0" smtClean="0">
                          <a:latin typeface="+mj-lt"/>
                        </a:rPr>
                        <a:t>34.6%</a:t>
                      </a:r>
                      <a:endParaRPr lang="en-US" sz="1200" dirty="0">
                        <a:latin typeface="+mj-lt"/>
                      </a:endParaRPr>
                    </a:p>
                  </a:txBody>
                  <a:tcPr/>
                </a:tc>
                <a:tc>
                  <a:txBody>
                    <a:bodyPr/>
                    <a:lstStyle/>
                    <a:p>
                      <a:r>
                        <a:rPr lang="en-US" sz="1200" b="1" dirty="0" smtClean="0">
                          <a:solidFill>
                            <a:srgbClr val="FF0000"/>
                          </a:solidFill>
                          <a:latin typeface="+mj-lt"/>
                        </a:rPr>
                        <a:t>43.7%</a:t>
                      </a:r>
                      <a:endParaRPr lang="en-US" sz="1200" b="1" dirty="0">
                        <a:solidFill>
                          <a:srgbClr val="FF0000"/>
                        </a:solidFill>
                        <a:latin typeface="+mj-lt"/>
                      </a:endParaRPr>
                    </a:p>
                  </a:txBody>
                  <a:tcPr/>
                </a:tc>
                <a:tc>
                  <a:txBody>
                    <a:bodyPr/>
                    <a:lstStyle/>
                    <a:p>
                      <a:r>
                        <a:rPr lang="en-US" sz="1200" dirty="0" smtClean="0">
                          <a:latin typeface="+mj-lt"/>
                        </a:rPr>
                        <a:t>19.6%</a:t>
                      </a:r>
                      <a:endParaRPr lang="en-US" sz="1200" dirty="0">
                        <a:latin typeface="+mj-lt"/>
                      </a:endParaRPr>
                    </a:p>
                  </a:txBody>
                  <a:tcPr/>
                </a:tc>
                <a:tc>
                  <a:txBody>
                    <a:bodyPr/>
                    <a:lstStyle/>
                    <a:p>
                      <a:r>
                        <a:rPr lang="en-US" sz="1200" dirty="0" smtClean="0">
                          <a:latin typeface="+mj-lt"/>
                        </a:rPr>
                        <a:t>37.1%</a:t>
                      </a:r>
                      <a:endParaRPr lang="en-US" sz="1200" dirty="0">
                        <a:latin typeface="+mj-lt"/>
                      </a:endParaRPr>
                    </a:p>
                  </a:txBody>
                  <a:tcPr/>
                </a:tc>
                <a:tc>
                  <a:txBody>
                    <a:bodyPr/>
                    <a:lstStyle/>
                    <a:p>
                      <a:r>
                        <a:rPr lang="en-US" sz="1200" b="1" dirty="0" smtClean="0">
                          <a:solidFill>
                            <a:srgbClr val="FF0000"/>
                          </a:solidFill>
                          <a:latin typeface="+mj-lt"/>
                        </a:rPr>
                        <a:t>46%</a:t>
                      </a:r>
                      <a:endParaRPr lang="en-US" sz="1200" b="1" dirty="0">
                        <a:solidFill>
                          <a:srgbClr val="FF0000"/>
                        </a:solidFill>
                        <a:latin typeface="+mj-lt"/>
                      </a:endParaRPr>
                    </a:p>
                  </a:txBody>
                  <a:tcPr/>
                </a:tc>
              </a:tr>
            </a:tbl>
          </a:graphicData>
        </a:graphic>
      </p:graphicFrame>
      <p:sp>
        <p:nvSpPr>
          <p:cNvPr id="3" name="TextBox 2"/>
          <p:cNvSpPr txBox="1"/>
          <p:nvPr/>
        </p:nvSpPr>
        <p:spPr>
          <a:xfrm>
            <a:off x="4114800" y="4864511"/>
            <a:ext cx="4648200" cy="276999"/>
          </a:xfrm>
          <a:prstGeom prst="rect">
            <a:avLst/>
          </a:prstGeom>
          <a:noFill/>
        </p:spPr>
        <p:txBody>
          <a:bodyPr wrap="square" rtlCol="0">
            <a:spAutoFit/>
          </a:bodyPr>
          <a:lstStyle/>
          <a:p>
            <a:pPr algn="ctr"/>
            <a:r>
              <a:rPr lang="en-US" sz="1200" dirty="0" err="1" smtClean="0"/>
              <a:t>Tjaden</a:t>
            </a:r>
            <a:r>
              <a:rPr lang="en-US" sz="1200" dirty="0" smtClean="0"/>
              <a:t> &amp; </a:t>
            </a:r>
            <a:r>
              <a:rPr lang="en-US" sz="1200" dirty="0" err="1" smtClean="0"/>
              <a:t>Thoennes</a:t>
            </a:r>
            <a:r>
              <a:rPr lang="en-US" sz="1200" dirty="0" smtClean="0"/>
              <a:t>, NIJ, 2000; Cho, J Interpersonal Violence, 2012</a:t>
            </a:r>
            <a:endParaRPr lang="en-US" sz="1200" dirty="0"/>
          </a:p>
        </p:txBody>
      </p:sp>
    </p:spTree>
    <p:extLst>
      <p:ext uri="{BB962C8B-B14F-4D97-AF65-F5344CB8AC3E}">
        <p14:creationId xmlns:p14="http://schemas.microsoft.com/office/powerpoint/2010/main" val="3397550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Race/Ethnicity Matter?</a:t>
            </a:r>
            <a:endParaRPr lang="en-US" dirty="0"/>
          </a:p>
        </p:txBody>
      </p:sp>
      <p:sp>
        <p:nvSpPr>
          <p:cNvPr id="3" name="Content Placeholder 2"/>
          <p:cNvSpPr>
            <a:spLocks noGrp="1"/>
          </p:cNvSpPr>
          <p:nvPr>
            <p:ph idx="1"/>
          </p:nvPr>
        </p:nvSpPr>
        <p:spPr>
          <a:xfrm>
            <a:off x="457200" y="1200150"/>
            <a:ext cx="8229600" cy="3394472"/>
          </a:xfrm>
        </p:spPr>
        <p:txBody>
          <a:bodyPr>
            <a:normAutofit/>
          </a:bodyPr>
          <a:lstStyle/>
          <a:p>
            <a:r>
              <a:rPr lang="en-US" dirty="0" smtClean="0"/>
              <a:t>Differences can be accounted for by SES, demographics </a:t>
            </a:r>
          </a:p>
          <a:p>
            <a:r>
              <a:rPr lang="en-US" dirty="0" smtClean="0"/>
              <a:t>Race/Ethnicity ≠ IPV, but experiences are different</a:t>
            </a:r>
          </a:p>
          <a:p>
            <a:pPr lvl="1"/>
            <a:r>
              <a:rPr lang="en-US" dirty="0" smtClean="0"/>
              <a:t>What is abuse</a:t>
            </a:r>
          </a:p>
          <a:p>
            <a:pPr lvl="1"/>
            <a:r>
              <a:rPr lang="en-US" dirty="0" smtClean="0"/>
              <a:t>Help seeking behavior</a:t>
            </a:r>
            <a:endParaRPr lang="en-US" dirty="0"/>
          </a:p>
        </p:txBody>
      </p:sp>
    </p:spTree>
    <p:extLst>
      <p:ext uri="{BB962C8B-B14F-4D97-AF65-F5344CB8AC3E}">
        <p14:creationId xmlns:p14="http://schemas.microsoft.com/office/powerpoint/2010/main" val="1738730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3118"/>
            <a:ext cx="8839200" cy="1004888"/>
          </a:xfrm>
        </p:spPr>
        <p:txBody>
          <a:bodyPr anchor="ctr">
            <a:noAutofit/>
          </a:bodyPr>
          <a:lstStyle/>
          <a:p>
            <a:r>
              <a:rPr lang="en-US" sz="3600" dirty="0">
                <a:solidFill>
                  <a:schemeClr val="tx1"/>
                </a:solidFill>
              </a:rPr>
              <a:t>Limited Research </a:t>
            </a:r>
            <a:r>
              <a:rPr lang="en-US" sz="3600" dirty="0" smtClean="0">
                <a:solidFill>
                  <a:schemeClr val="tx1"/>
                </a:solidFill>
              </a:rPr>
              <a:t>on IPV in African Immigrants</a:t>
            </a:r>
            <a:endParaRPr lang="en-US" sz="3600" dirty="0">
              <a:solidFill>
                <a:schemeClr val="tx1"/>
              </a:solidFill>
            </a:endParaRPr>
          </a:p>
        </p:txBody>
      </p:sp>
      <p:sp>
        <p:nvSpPr>
          <p:cNvPr id="3" name="Content Placeholder 2"/>
          <p:cNvSpPr>
            <a:spLocks noGrp="1"/>
          </p:cNvSpPr>
          <p:nvPr>
            <p:ph sz="quarter" idx="1"/>
          </p:nvPr>
        </p:nvSpPr>
        <p:spPr>
          <a:xfrm>
            <a:off x="381000" y="1314450"/>
            <a:ext cx="8381999" cy="3009900"/>
          </a:xfrm>
        </p:spPr>
        <p:txBody>
          <a:bodyPr>
            <a:normAutofit fontScale="92500" lnSpcReduction="20000"/>
          </a:bodyPr>
          <a:lstStyle/>
          <a:p>
            <a:r>
              <a:rPr lang="en-US" sz="3000" dirty="0" smtClean="0">
                <a:latin typeface="+mj-lt"/>
                <a:cs typeface="Arial"/>
              </a:rPr>
              <a:t>Smaller studies indicate up to 60% of </a:t>
            </a:r>
            <a:r>
              <a:rPr lang="en-US" sz="3000" dirty="0">
                <a:latin typeface="+mj-lt"/>
                <a:cs typeface="Arial"/>
              </a:rPr>
              <a:t>immigrant women are </a:t>
            </a:r>
            <a:r>
              <a:rPr lang="en-US" sz="3000" dirty="0" smtClean="0">
                <a:latin typeface="+mj-lt"/>
                <a:cs typeface="Arial"/>
              </a:rPr>
              <a:t>abused </a:t>
            </a:r>
            <a:r>
              <a:rPr lang="en-US" sz="1400" dirty="0" smtClean="0">
                <a:latin typeface="+mj-lt"/>
                <a:cs typeface="Arial"/>
              </a:rPr>
              <a:t>(Raj et al, 2003; Dutton et al, 2000; Ting,2010)</a:t>
            </a:r>
          </a:p>
          <a:p>
            <a:pPr lvl="1"/>
            <a:r>
              <a:rPr lang="en-US" sz="2600" dirty="0">
                <a:latin typeface="+mj-lt"/>
                <a:cs typeface="Arial"/>
              </a:rPr>
              <a:t>B</a:t>
            </a:r>
            <a:r>
              <a:rPr lang="en-US" sz="2600" dirty="0" smtClean="0">
                <a:latin typeface="+mj-lt"/>
                <a:cs typeface="Arial"/>
              </a:rPr>
              <a:t>ut no studies on African </a:t>
            </a:r>
            <a:r>
              <a:rPr lang="en-US" sz="2600" dirty="0">
                <a:latin typeface="+mj-lt"/>
                <a:cs typeface="Arial"/>
              </a:rPr>
              <a:t>Immigrant women</a:t>
            </a:r>
            <a:endParaRPr lang="en-US" sz="2600" dirty="0" smtClean="0">
              <a:latin typeface="+mj-lt"/>
              <a:cs typeface="Arial"/>
            </a:endParaRPr>
          </a:p>
          <a:p>
            <a:r>
              <a:rPr lang="en-US" sz="3000" dirty="0">
                <a:latin typeface="+mj-lt"/>
                <a:cs typeface="Arial"/>
              </a:rPr>
              <a:t>African </a:t>
            </a:r>
            <a:r>
              <a:rPr lang="en-US" sz="3000" dirty="0" smtClean="0">
                <a:latin typeface="+mj-lt"/>
                <a:cs typeface="Arial"/>
              </a:rPr>
              <a:t>Americans have high rates of IPV</a:t>
            </a:r>
          </a:p>
          <a:p>
            <a:r>
              <a:rPr lang="en-US" sz="3000" dirty="0" smtClean="0">
                <a:latin typeface="+mj-lt"/>
                <a:cs typeface="Arial"/>
              </a:rPr>
              <a:t>The continent of Africa has high rates of IPV</a:t>
            </a:r>
          </a:p>
          <a:p>
            <a:r>
              <a:rPr lang="en-US" sz="3000" dirty="0" smtClean="0">
                <a:latin typeface="+mj-lt"/>
                <a:cs typeface="Arial"/>
              </a:rPr>
              <a:t>What are the rates</a:t>
            </a:r>
            <a:r>
              <a:rPr lang="en-US" sz="3000" dirty="0">
                <a:latin typeface="+mj-lt"/>
                <a:cs typeface="Arial"/>
              </a:rPr>
              <a:t> </a:t>
            </a:r>
            <a:r>
              <a:rPr lang="en-US" sz="3000" dirty="0" smtClean="0">
                <a:latin typeface="+mj-lt"/>
                <a:cs typeface="Arial"/>
              </a:rPr>
              <a:t>for African Immigrants?</a:t>
            </a:r>
          </a:p>
          <a:p>
            <a:r>
              <a:rPr lang="en-US" sz="3000" dirty="0" smtClean="0">
                <a:latin typeface="+mj-lt"/>
                <a:cs typeface="Arial"/>
              </a:rPr>
              <a:t>Challenges to study</a:t>
            </a:r>
          </a:p>
        </p:txBody>
      </p:sp>
    </p:spTree>
    <p:extLst>
      <p:ext uri="{BB962C8B-B14F-4D97-AF65-F5344CB8AC3E}">
        <p14:creationId xmlns:p14="http://schemas.microsoft.com/office/powerpoint/2010/main" val="3349995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Studies on African Immigrant IPV</a:t>
            </a:r>
            <a:endParaRPr lang="en-US" dirty="0">
              <a:solidFill>
                <a:schemeClr val="tx1"/>
              </a:solidFill>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351532808"/>
              </p:ext>
            </p:extLst>
          </p:nvPr>
        </p:nvGraphicFramePr>
        <p:xfrm>
          <a:off x="304800" y="895350"/>
          <a:ext cx="8504236" cy="3655277"/>
        </p:xfrm>
        <a:graphic>
          <a:graphicData uri="http://schemas.openxmlformats.org/drawingml/2006/table">
            <a:tbl>
              <a:tblPr firstRow="1" bandRow="1">
                <a:tableStyleId>{5C22544A-7EE6-4342-B048-85BDC9FD1C3A}</a:tableStyleId>
              </a:tblPr>
              <a:tblGrid>
                <a:gridCol w="1700847"/>
                <a:gridCol w="1956753"/>
                <a:gridCol w="988232"/>
                <a:gridCol w="2204802"/>
                <a:gridCol w="1653602"/>
              </a:tblGrid>
              <a:tr h="386912">
                <a:tc>
                  <a:txBody>
                    <a:bodyPr/>
                    <a:lstStyle/>
                    <a:p>
                      <a:pPr marL="0" marR="0">
                        <a:lnSpc>
                          <a:spcPts val="1740"/>
                        </a:lnSpc>
                        <a:spcBef>
                          <a:spcPts val="0"/>
                        </a:spcBef>
                        <a:spcAft>
                          <a:spcPts val="0"/>
                        </a:spcAft>
                      </a:pPr>
                      <a:r>
                        <a:rPr lang="en-US" sz="1000" dirty="0">
                          <a:solidFill>
                            <a:schemeClr val="bg1"/>
                          </a:solidFill>
                          <a:latin typeface="Arial"/>
                          <a:ea typeface="Times New Roman"/>
                          <a:cs typeface="Times New Roman"/>
                        </a:rPr>
                        <a:t>Authors</a:t>
                      </a:r>
                      <a:endParaRPr lang="en-US" sz="1000" dirty="0">
                        <a:solidFill>
                          <a:schemeClr val="bg1"/>
                        </a:solidFill>
                        <a:latin typeface="Calibri"/>
                        <a:ea typeface="Calibri"/>
                        <a:cs typeface="Times New Roman"/>
                      </a:endParaRPr>
                    </a:p>
                  </a:txBody>
                  <a:tcPr marL="70869" marR="70869" marT="0" marB="0"/>
                </a:tc>
                <a:tc>
                  <a:txBody>
                    <a:bodyPr/>
                    <a:lstStyle/>
                    <a:p>
                      <a:pPr marL="0" marR="0">
                        <a:lnSpc>
                          <a:spcPts val="1740"/>
                        </a:lnSpc>
                        <a:spcBef>
                          <a:spcPts val="0"/>
                        </a:spcBef>
                        <a:spcAft>
                          <a:spcPts val="0"/>
                        </a:spcAft>
                      </a:pPr>
                      <a:r>
                        <a:rPr lang="en-US" sz="1000" dirty="0">
                          <a:solidFill>
                            <a:schemeClr val="bg1"/>
                          </a:solidFill>
                          <a:latin typeface="Arial"/>
                          <a:ea typeface="Times New Roman"/>
                          <a:cs typeface="Times New Roman"/>
                        </a:rPr>
                        <a:t>Samples and Race/Ethnicity</a:t>
                      </a:r>
                      <a:endParaRPr lang="en-US" sz="1000" dirty="0">
                        <a:solidFill>
                          <a:schemeClr val="bg1"/>
                        </a:solidFill>
                        <a:latin typeface="Calibri"/>
                        <a:ea typeface="Calibri"/>
                        <a:cs typeface="Times New Roman"/>
                      </a:endParaRPr>
                    </a:p>
                  </a:txBody>
                  <a:tcPr marL="70869" marR="70869" marT="0" marB="0"/>
                </a:tc>
                <a:tc>
                  <a:txBody>
                    <a:bodyPr/>
                    <a:lstStyle/>
                    <a:p>
                      <a:pPr marL="0" marR="0">
                        <a:lnSpc>
                          <a:spcPts val="1740"/>
                        </a:lnSpc>
                        <a:spcBef>
                          <a:spcPts val="0"/>
                        </a:spcBef>
                        <a:spcAft>
                          <a:spcPts val="0"/>
                        </a:spcAft>
                      </a:pPr>
                      <a:r>
                        <a:rPr lang="en-US" sz="1000" dirty="0">
                          <a:solidFill>
                            <a:schemeClr val="bg1"/>
                          </a:solidFill>
                          <a:latin typeface="Arial"/>
                          <a:ea typeface="Times New Roman"/>
                          <a:cs typeface="Times New Roman"/>
                        </a:rPr>
                        <a:t>Study Design</a:t>
                      </a:r>
                      <a:endParaRPr lang="en-US" sz="1000" dirty="0">
                        <a:solidFill>
                          <a:schemeClr val="bg1"/>
                        </a:solidFill>
                        <a:latin typeface="Calibri"/>
                        <a:ea typeface="Calibri"/>
                        <a:cs typeface="Times New Roman"/>
                      </a:endParaRPr>
                    </a:p>
                  </a:txBody>
                  <a:tcPr marL="70869" marR="70869" marT="0" marB="0"/>
                </a:tc>
                <a:tc>
                  <a:txBody>
                    <a:bodyPr/>
                    <a:lstStyle/>
                    <a:p>
                      <a:pPr marL="0" marR="0">
                        <a:lnSpc>
                          <a:spcPts val="1740"/>
                        </a:lnSpc>
                        <a:spcBef>
                          <a:spcPts val="0"/>
                        </a:spcBef>
                        <a:spcAft>
                          <a:spcPts val="0"/>
                        </a:spcAft>
                      </a:pPr>
                      <a:r>
                        <a:rPr lang="en-US" sz="1000" dirty="0">
                          <a:solidFill>
                            <a:schemeClr val="bg1"/>
                          </a:solidFill>
                          <a:latin typeface="Arial"/>
                          <a:ea typeface="Times New Roman"/>
                          <a:cs typeface="Times New Roman"/>
                        </a:rPr>
                        <a:t>Results: Current</a:t>
                      </a:r>
                      <a:endParaRPr lang="en-US" sz="1000" dirty="0">
                        <a:solidFill>
                          <a:schemeClr val="bg1"/>
                        </a:solidFill>
                        <a:latin typeface="Calibri"/>
                        <a:ea typeface="Calibri"/>
                        <a:cs typeface="Times New Roman"/>
                      </a:endParaRPr>
                    </a:p>
                  </a:txBody>
                  <a:tcPr marL="70869" marR="70869" marT="0" marB="0"/>
                </a:tc>
                <a:tc>
                  <a:txBody>
                    <a:bodyPr/>
                    <a:lstStyle/>
                    <a:p>
                      <a:pPr marL="0" marR="0">
                        <a:lnSpc>
                          <a:spcPts val="1740"/>
                        </a:lnSpc>
                        <a:spcBef>
                          <a:spcPts val="0"/>
                        </a:spcBef>
                        <a:spcAft>
                          <a:spcPts val="0"/>
                        </a:spcAft>
                      </a:pPr>
                      <a:r>
                        <a:rPr lang="en-US" sz="1000" dirty="0" smtClean="0">
                          <a:latin typeface="Calibri"/>
                          <a:ea typeface="Calibri"/>
                          <a:cs typeface="Times New Roman"/>
                        </a:rPr>
                        <a:t>Results</a:t>
                      </a:r>
                      <a:endParaRPr lang="en-US" sz="1000" dirty="0">
                        <a:latin typeface="Calibri"/>
                        <a:ea typeface="Calibri"/>
                        <a:cs typeface="Times New Roman"/>
                      </a:endParaRPr>
                    </a:p>
                  </a:txBody>
                  <a:tcPr marL="70869" marR="70869" marT="0" marB="0"/>
                </a:tc>
              </a:tr>
              <a:tr h="639465">
                <a:tc>
                  <a:txBody>
                    <a:bodyPr/>
                    <a:lstStyle/>
                    <a:p>
                      <a:r>
                        <a:rPr lang="en-US" sz="1000" kern="1200" dirty="0" smtClean="0">
                          <a:solidFill>
                            <a:schemeClr val="dk1"/>
                          </a:solidFill>
                          <a:latin typeface="+mn-lt"/>
                          <a:ea typeface="+mn-ea"/>
                          <a:cs typeface="+mn-cs"/>
                        </a:rPr>
                        <a:t>Nilsson, Brown, Russell, </a:t>
                      </a:r>
                      <a:r>
                        <a:rPr lang="en-US" sz="1000" kern="1200" dirty="0" err="1" smtClean="0">
                          <a:solidFill>
                            <a:schemeClr val="dk1"/>
                          </a:solidFill>
                          <a:latin typeface="+mn-lt"/>
                          <a:ea typeface="+mn-ea"/>
                          <a:cs typeface="+mn-cs"/>
                        </a:rPr>
                        <a:t>Khamphakdy</a:t>
                      </a:r>
                      <a:r>
                        <a:rPr lang="en-US" sz="1000" kern="1200" dirty="0" smtClean="0">
                          <a:solidFill>
                            <a:schemeClr val="dk1"/>
                          </a:solidFill>
                          <a:latin typeface="+mn-lt"/>
                          <a:ea typeface="+mn-ea"/>
                          <a:cs typeface="+mn-cs"/>
                        </a:rPr>
                        <a:t>-Brown (2005)</a:t>
                      </a:r>
                      <a:endParaRPr lang="en-US" sz="1000" dirty="0"/>
                    </a:p>
                  </a:txBody>
                  <a:tcPr marL="94492" marR="94492" marT="34290" marB="34290"/>
                </a:tc>
                <a:tc>
                  <a:txBody>
                    <a:bodyPr/>
                    <a:lstStyle/>
                    <a:p>
                      <a:r>
                        <a:rPr lang="en-US" sz="1000" kern="1200" dirty="0" smtClean="0">
                          <a:solidFill>
                            <a:schemeClr val="dk1"/>
                          </a:solidFill>
                          <a:latin typeface="+mn-lt"/>
                          <a:ea typeface="+mn-ea"/>
                          <a:cs typeface="+mn-cs"/>
                        </a:rPr>
                        <a:t>62 married refugee women from Somalia (ages 20-68)</a:t>
                      </a:r>
                    </a:p>
                    <a:p>
                      <a:pPr lvl="0"/>
                      <a:r>
                        <a:rPr lang="en-US" sz="1000" kern="1200" dirty="0" smtClean="0">
                          <a:solidFill>
                            <a:schemeClr val="dk1"/>
                          </a:solidFill>
                          <a:latin typeface="+mn-lt"/>
                          <a:ea typeface="+mn-ea"/>
                          <a:cs typeface="+mn-cs"/>
                        </a:rPr>
                        <a:t>All Muslim</a:t>
                      </a:r>
                      <a:r>
                        <a:rPr lang="en-US" sz="1000" kern="1200" baseline="0" dirty="0" smtClean="0">
                          <a:solidFill>
                            <a:schemeClr val="dk1"/>
                          </a:solidFill>
                          <a:latin typeface="+mn-lt"/>
                          <a:ea typeface="+mn-ea"/>
                          <a:cs typeface="+mn-cs"/>
                        </a:rPr>
                        <a:t> (Kansas City, MO)</a:t>
                      </a:r>
                      <a:endParaRPr lang="en-US" sz="1000" dirty="0"/>
                    </a:p>
                  </a:txBody>
                  <a:tcPr marL="94492" marR="94492" marT="34290" marB="34290"/>
                </a:tc>
                <a:tc>
                  <a:txBody>
                    <a:bodyPr/>
                    <a:lstStyle/>
                    <a:p>
                      <a:r>
                        <a:rPr lang="en-US" sz="1000" kern="1200" dirty="0" smtClean="0">
                          <a:solidFill>
                            <a:schemeClr val="dk1"/>
                          </a:solidFill>
                          <a:latin typeface="+mn-lt"/>
                          <a:ea typeface="+mn-ea"/>
                          <a:cs typeface="+mn-cs"/>
                        </a:rPr>
                        <a:t>Quantitative</a:t>
                      </a:r>
                    </a:p>
                  </a:txBody>
                  <a:tcPr marL="94492" marR="94492" marT="34290" marB="34290"/>
                </a:tc>
                <a:tc>
                  <a:txBody>
                    <a:bodyPr/>
                    <a:lstStyle/>
                    <a:p>
                      <a:r>
                        <a:rPr lang="en-US" sz="1000" kern="1200" dirty="0" smtClean="0">
                          <a:solidFill>
                            <a:schemeClr val="dk1"/>
                          </a:solidFill>
                          <a:latin typeface="+mn-lt"/>
                          <a:ea typeface="+mn-ea"/>
                          <a:cs typeface="+mn-cs"/>
                        </a:rPr>
                        <a:t>More psychological</a:t>
                      </a:r>
                      <a:r>
                        <a:rPr lang="en-US" sz="1000" kern="1200" baseline="0" dirty="0" smtClean="0">
                          <a:solidFill>
                            <a:schemeClr val="dk1"/>
                          </a:solidFill>
                          <a:latin typeface="+mn-lt"/>
                          <a:ea typeface="+mn-ea"/>
                          <a:cs typeface="+mn-cs"/>
                        </a:rPr>
                        <a:t> and physical aggression </a:t>
                      </a:r>
                      <a:r>
                        <a:rPr lang="en-US" sz="1000" kern="1200" dirty="0" smtClean="0">
                          <a:solidFill>
                            <a:schemeClr val="dk1"/>
                          </a:solidFill>
                          <a:latin typeface="+mn-lt"/>
                          <a:ea typeface="+mn-ea"/>
                          <a:cs typeface="+mn-cs"/>
                        </a:rPr>
                        <a:t>if spoke</a:t>
                      </a:r>
                      <a:r>
                        <a:rPr lang="en-US" sz="1000" kern="1200" baseline="0" dirty="0" smtClean="0">
                          <a:solidFill>
                            <a:schemeClr val="dk1"/>
                          </a:solidFill>
                          <a:latin typeface="+mn-lt"/>
                          <a:ea typeface="+mn-ea"/>
                          <a:cs typeface="+mn-cs"/>
                        </a:rPr>
                        <a:t> English</a:t>
                      </a:r>
                      <a:endParaRPr lang="en-US" sz="1000" dirty="0"/>
                    </a:p>
                  </a:txBody>
                  <a:tcPr marL="94492" marR="94492" marT="34290" marB="34290"/>
                </a:tc>
                <a:tc>
                  <a:txBody>
                    <a:bodyPr/>
                    <a:lstStyle/>
                    <a:p>
                      <a:r>
                        <a:rPr lang="en-US" sz="1000" kern="1200" dirty="0" smtClean="0">
                          <a:solidFill>
                            <a:schemeClr val="dk1"/>
                          </a:solidFill>
                          <a:latin typeface="+mn-lt"/>
                          <a:ea typeface="+mn-ea"/>
                          <a:cs typeface="+mn-cs"/>
                        </a:rPr>
                        <a:t>Variance were 34% for psychological abuse and 47% for physical assault with speaking more English</a:t>
                      </a:r>
                      <a:endParaRPr lang="en-US" sz="1000" dirty="0"/>
                    </a:p>
                  </a:txBody>
                  <a:tcPr marL="94492" marR="94492" marT="34290" marB="34290"/>
                </a:tc>
              </a:tr>
              <a:tr h="495765">
                <a:tc>
                  <a:txBody>
                    <a:bodyPr/>
                    <a:lstStyle/>
                    <a:p>
                      <a:r>
                        <a:rPr lang="en-US" sz="1000" kern="1200" dirty="0" smtClean="0">
                          <a:solidFill>
                            <a:schemeClr val="dk1"/>
                          </a:solidFill>
                          <a:latin typeface="+mn-lt"/>
                          <a:ea typeface="+mn-ea"/>
                          <a:cs typeface="+mn-cs"/>
                        </a:rPr>
                        <a:t>Sullivan, </a:t>
                      </a:r>
                      <a:r>
                        <a:rPr lang="en-US" sz="1000" kern="1200" dirty="0" err="1" smtClean="0">
                          <a:solidFill>
                            <a:schemeClr val="dk1"/>
                          </a:solidFill>
                          <a:latin typeface="+mn-lt"/>
                          <a:ea typeface="+mn-ea"/>
                          <a:cs typeface="+mn-cs"/>
                        </a:rPr>
                        <a:t>Senturia</a:t>
                      </a:r>
                      <a:r>
                        <a:rPr lang="en-US" sz="1000" kern="1200" dirty="0" smtClean="0">
                          <a:solidFill>
                            <a:schemeClr val="dk1"/>
                          </a:solidFill>
                          <a:latin typeface="+mn-lt"/>
                          <a:ea typeface="+mn-ea"/>
                          <a:cs typeface="+mn-cs"/>
                        </a:rPr>
                        <a:t>, </a:t>
                      </a:r>
                      <a:r>
                        <a:rPr lang="en-US" sz="1000" kern="1200" dirty="0" err="1" smtClean="0">
                          <a:solidFill>
                            <a:schemeClr val="dk1"/>
                          </a:solidFill>
                          <a:latin typeface="+mn-lt"/>
                          <a:ea typeface="+mn-ea"/>
                          <a:cs typeface="+mn-cs"/>
                        </a:rPr>
                        <a:t>Negash</a:t>
                      </a:r>
                      <a:r>
                        <a:rPr lang="en-US" sz="1000" kern="1200" dirty="0" smtClean="0">
                          <a:solidFill>
                            <a:schemeClr val="dk1"/>
                          </a:solidFill>
                          <a:latin typeface="+mn-lt"/>
                          <a:ea typeface="+mn-ea"/>
                          <a:cs typeface="+mn-cs"/>
                        </a:rPr>
                        <a:t>, </a:t>
                      </a:r>
                      <a:r>
                        <a:rPr lang="en-US" sz="1000" kern="1200" dirty="0" err="1" smtClean="0">
                          <a:solidFill>
                            <a:schemeClr val="dk1"/>
                          </a:solidFill>
                          <a:latin typeface="+mn-lt"/>
                          <a:ea typeface="+mn-ea"/>
                          <a:cs typeface="+mn-cs"/>
                        </a:rPr>
                        <a:t>Shiu</a:t>
                      </a:r>
                      <a:r>
                        <a:rPr lang="en-US" sz="1000" kern="1200" dirty="0" smtClean="0">
                          <a:solidFill>
                            <a:schemeClr val="dk1"/>
                          </a:solidFill>
                          <a:latin typeface="+mn-lt"/>
                          <a:ea typeface="+mn-ea"/>
                          <a:cs typeface="+mn-cs"/>
                        </a:rPr>
                        <a:t>-Thornton, </a:t>
                      </a:r>
                      <a:r>
                        <a:rPr lang="en-US" sz="1000" kern="1200" dirty="0" err="1" smtClean="0">
                          <a:solidFill>
                            <a:schemeClr val="dk1"/>
                          </a:solidFill>
                          <a:latin typeface="+mn-lt"/>
                          <a:ea typeface="+mn-ea"/>
                          <a:cs typeface="+mn-cs"/>
                        </a:rPr>
                        <a:t>Giday</a:t>
                      </a:r>
                      <a:r>
                        <a:rPr lang="en-US" sz="1000" kern="1200" dirty="0" smtClean="0">
                          <a:solidFill>
                            <a:schemeClr val="dk1"/>
                          </a:solidFill>
                          <a:latin typeface="+mn-lt"/>
                          <a:ea typeface="+mn-ea"/>
                          <a:cs typeface="+mn-cs"/>
                        </a:rPr>
                        <a:t> (2005)</a:t>
                      </a:r>
                      <a:endParaRPr lang="en-US" sz="1000" dirty="0"/>
                    </a:p>
                  </a:txBody>
                  <a:tcPr marL="94492" marR="94492" marT="34290" marB="34290"/>
                </a:tc>
                <a:tc>
                  <a:txBody>
                    <a:bodyPr/>
                    <a:lstStyle/>
                    <a:p>
                      <a:r>
                        <a:rPr lang="en-US" sz="1000" kern="1200" dirty="0" smtClean="0">
                          <a:solidFill>
                            <a:schemeClr val="dk1"/>
                          </a:solidFill>
                          <a:latin typeface="+mn-lt"/>
                          <a:ea typeface="+mn-ea"/>
                          <a:cs typeface="+mn-cs"/>
                        </a:rPr>
                        <a:t>18 of 254 Ethiopian Refugees/Immigrants (Washington State)</a:t>
                      </a:r>
                      <a:endParaRPr lang="en-US" sz="1000" dirty="0"/>
                    </a:p>
                  </a:txBody>
                  <a:tcPr marL="94492" marR="94492" marT="34290" marB="34290"/>
                </a:tc>
                <a:tc>
                  <a:txBody>
                    <a:bodyPr/>
                    <a:lstStyle/>
                    <a:p>
                      <a:r>
                        <a:rPr lang="en-US" sz="1000" kern="1200" dirty="0" smtClean="0">
                          <a:solidFill>
                            <a:schemeClr val="dk1"/>
                          </a:solidFill>
                          <a:latin typeface="+mn-lt"/>
                          <a:ea typeface="+mn-ea"/>
                          <a:cs typeface="+mn-cs"/>
                        </a:rPr>
                        <a:t>Qualitative</a:t>
                      </a:r>
                      <a:endParaRPr lang="en-US" sz="1000" dirty="0"/>
                    </a:p>
                  </a:txBody>
                  <a:tcPr marL="94492" marR="94492" marT="34290" marB="34290"/>
                </a:tc>
                <a:tc>
                  <a:txBody>
                    <a:bodyPr/>
                    <a:lstStyle/>
                    <a:p>
                      <a:r>
                        <a:rPr lang="en-US" sz="1000" kern="1200" dirty="0" smtClean="0">
                          <a:solidFill>
                            <a:schemeClr val="dk1"/>
                          </a:solidFill>
                          <a:latin typeface="+mn-lt"/>
                          <a:ea typeface="+mn-ea"/>
                          <a:cs typeface="+mn-cs"/>
                        </a:rPr>
                        <a:t>DV as taking place within a context of immigration, acculturation, and rapid changes in family and social structure</a:t>
                      </a:r>
                      <a:endParaRPr lang="en-US" sz="1000" dirty="0"/>
                    </a:p>
                  </a:txBody>
                  <a:tcPr marL="94492" marR="94492" marT="34290" marB="34290"/>
                </a:tc>
                <a:tc>
                  <a:txBody>
                    <a:bodyPr/>
                    <a:lstStyle/>
                    <a:p>
                      <a:endParaRPr lang="en-US" sz="1000"/>
                    </a:p>
                  </a:txBody>
                  <a:tcPr marL="94492" marR="94492" marT="34290" marB="34290"/>
                </a:tc>
              </a:tr>
              <a:tr h="352065">
                <a:tc>
                  <a:txBody>
                    <a:bodyPr/>
                    <a:lstStyle/>
                    <a:p>
                      <a:r>
                        <a:rPr lang="en-US" sz="1000" kern="1200" dirty="0" smtClean="0">
                          <a:solidFill>
                            <a:schemeClr val="dk1"/>
                          </a:solidFill>
                          <a:latin typeface="+mn-lt"/>
                          <a:ea typeface="+mn-ea"/>
                          <a:cs typeface="+mn-cs"/>
                        </a:rPr>
                        <a:t>Pan et al (2006)</a:t>
                      </a:r>
                      <a:endParaRPr lang="en-US" sz="1000" dirty="0"/>
                    </a:p>
                  </a:txBody>
                  <a:tcPr marL="94492" marR="94492" marT="34290" marB="34290"/>
                </a:tc>
                <a:tc>
                  <a:txBody>
                    <a:bodyPr/>
                    <a:lstStyle/>
                    <a:p>
                      <a:r>
                        <a:rPr lang="en-US" sz="1000" kern="1200" dirty="0" smtClean="0">
                          <a:solidFill>
                            <a:schemeClr val="dk1"/>
                          </a:solidFill>
                          <a:latin typeface="+mn-lt"/>
                          <a:ea typeface="+mn-ea"/>
                          <a:cs typeface="+mn-cs"/>
                        </a:rPr>
                        <a:t>40</a:t>
                      </a:r>
                      <a:r>
                        <a:rPr lang="en-US" sz="1000" kern="1200" baseline="0" dirty="0" smtClean="0">
                          <a:solidFill>
                            <a:schemeClr val="dk1"/>
                          </a:solidFill>
                          <a:latin typeface="+mn-lt"/>
                          <a:ea typeface="+mn-ea"/>
                          <a:cs typeface="+mn-cs"/>
                        </a:rPr>
                        <a:t> Somali (San Dieg</a:t>
                      </a:r>
                      <a:r>
                        <a:rPr lang="en-US" sz="1000" kern="1200" dirty="0" smtClean="0">
                          <a:solidFill>
                            <a:schemeClr val="dk1"/>
                          </a:solidFill>
                          <a:latin typeface="+mn-lt"/>
                          <a:ea typeface="+mn-ea"/>
                          <a:cs typeface="+mn-cs"/>
                        </a:rPr>
                        <a:t>o)</a:t>
                      </a:r>
                      <a:endParaRPr lang="en-US" sz="1000" dirty="0"/>
                    </a:p>
                  </a:txBody>
                  <a:tcPr marL="94492" marR="94492" marT="34290" marB="34290"/>
                </a:tc>
                <a:tc>
                  <a:txBody>
                    <a:bodyPr/>
                    <a:lstStyle/>
                    <a:p>
                      <a:r>
                        <a:rPr lang="en-US" sz="1000" dirty="0" smtClean="0"/>
                        <a:t>Qualitative</a:t>
                      </a:r>
                    </a:p>
                  </a:txBody>
                  <a:tcPr marL="94492" marR="94492" marT="34290" marB="34290"/>
                </a:tc>
                <a:tc>
                  <a:txBody>
                    <a:bodyPr/>
                    <a:lstStyle/>
                    <a:p>
                      <a:r>
                        <a:rPr lang="en-US" sz="1000" kern="1200" dirty="0" smtClean="0">
                          <a:solidFill>
                            <a:schemeClr val="dk1"/>
                          </a:solidFill>
                          <a:latin typeface="+mn-lt"/>
                          <a:ea typeface="+mn-ea"/>
                          <a:cs typeface="+mn-cs"/>
                        </a:rPr>
                        <a:t>Acculturative stress, gender equity, youth violence</a:t>
                      </a:r>
                      <a:endParaRPr lang="en-US" sz="1000" dirty="0"/>
                    </a:p>
                  </a:txBody>
                  <a:tcPr marL="94492" marR="94492" marT="34290" marB="34290"/>
                </a:tc>
                <a:tc>
                  <a:txBody>
                    <a:bodyPr/>
                    <a:lstStyle/>
                    <a:p>
                      <a:endParaRPr lang="en-US" sz="1000"/>
                    </a:p>
                  </a:txBody>
                  <a:tcPr marL="94492" marR="94492" marT="34290" marB="34290"/>
                </a:tc>
              </a:tr>
              <a:tr h="639465">
                <a:tc>
                  <a:txBody>
                    <a:bodyPr/>
                    <a:lstStyle/>
                    <a:p>
                      <a:r>
                        <a:rPr lang="en-US" sz="1000" kern="1200" dirty="0" smtClean="0">
                          <a:solidFill>
                            <a:schemeClr val="dk1"/>
                          </a:solidFill>
                          <a:latin typeface="+mn-lt"/>
                          <a:ea typeface="+mn-ea"/>
                          <a:cs typeface="+mn-cs"/>
                        </a:rPr>
                        <a:t>Laura Ting a</a:t>
                      </a:r>
                    </a:p>
                    <a:p>
                      <a:r>
                        <a:rPr lang="en-US" sz="1000" kern="1200" dirty="0" smtClean="0">
                          <a:solidFill>
                            <a:schemeClr val="dk1"/>
                          </a:solidFill>
                          <a:latin typeface="+mn-lt"/>
                          <a:ea typeface="+mn-ea"/>
                          <a:cs typeface="+mn-cs"/>
                        </a:rPr>
                        <a:t> &amp; </a:t>
                      </a:r>
                      <a:r>
                        <a:rPr lang="en-US" sz="1000" kern="1200" dirty="0" err="1" smtClean="0">
                          <a:solidFill>
                            <a:schemeClr val="dk1"/>
                          </a:solidFill>
                          <a:latin typeface="+mn-lt"/>
                          <a:ea typeface="+mn-ea"/>
                          <a:cs typeface="+mn-cs"/>
                        </a:rPr>
                        <a:t>Subadra</a:t>
                      </a:r>
                      <a:r>
                        <a:rPr lang="en-US" sz="1000" kern="1200" dirty="0" smtClean="0">
                          <a:solidFill>
                            <a:schemeClr val="dk1"/>
                          </a:solidFill>
                          <a:latin typeface="+mn-lt"/>
                          <a:ea typeface="+mn-ea"/>
                          <a:cs typeface="+mn-cs"/>
                        </a:rPr>
                        <a:t> </a:t>
                      </a:r>
                      <a:r>
                        <a:rPr lang="en-US" sz="1000" kern="1200" dirty="0" err="1" smtClean="0">
                          <a:solidFill>
                            <a:schemeClr val="dk1"/>
                          </a:solidFill>
                          <a:latin typeface="+mn-lt"/>
                          <a:ea typeface="+mn-ea"/>
                          <a:cs typeface="+mn-cs"/>
                        </a:rPr>
                        <a:t>Panchanadeswaran</a:t>
                      </a:r>
                      <a:r>
                        <a:rPr lang="en-US" sz="1000" kern="1200" dirty="0" smtClean="0">
                          <a:solidFill>
                            <a:schemeClr val="dk1"/>
                          </a:solidFill>
                          <a:latin typeface="+mn-lt"/>
                          <a:ea typeface="+mn-ea"/>
                          <a:cs typeface="+mn-cs"/>
                        </a:rPr>
                        <a:t> (2009)</a:t>
                      </a:r>
                      <a:endParaRPr lang="en-US" sz="1000" dirty="0"/>
                    </a:p>
                  </a:txBody>
                  <a:tcPr marL="94492" marR="94492" marT="34290" marB="34290"/>
                </a:tc>
                <a:tc>
                  <a:txBody>
                    <a:bodyPr/>
                    <a:lstStyle/>
                    <a:p>
                      <a:r>
                        <a:rPr lang="en-US" sz="1000" kern="1200" dirty="0" smtClean="0">
                          <a:solidFill>
                            <a:schemeClr val="dk1"/>
                          </a:solidFill>
                          <a:latin typeface="+mn-lt"/>
                          <a:ea typeface="+mn-ea"/>
                          <a:cs typeface="+mn-cs"/>
                        </a:rPr>
                        <a:t>15 immigrant African survivors of intimate partner violence</a:t>
                      </a:r>
                    </a:p>
                    <a:p>
                      <a:r>
                        <a:rPr lang="en-US" sz="1000" kern="1200" dirty="0" smtClean="0">
                          <a:solidFill>
                            <a:schemeClr val="dk1"/>
                          </a:solidFill>
                          <a:latin typeface="+mn-lt"/>
                          <a:ea typeface="+mn-ea"/>
                          <a:cs typeface="+mn-cs"/>
                        </a:rPr>
                        <a:t>(Baltimore)</a:t>
                      </a:r>
                      <a:endParaRPr lang="en-US" sz="1000" dirty="0" smtClean="0"/>
                    </a:p>
                  </a:txBody>
                  <a:tcPr marL="94492" marR="94492"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Qualitative</a:t>
                      </a:r>
                    </a:p>
                  </a:txBody>
                  <a:tcPr marL="94492" marR="94492" marT="34290" marB="34290"/>
                </a:tc>
                <a:tc>
                  <a:txBody>
                    <a:bodyPr/>
                    <a:lstStyle/>
                    <a:p>
                      <a:r>
                        <a:rPr lang="en-US" sz="1000" kern="1200" dirty="0" smtClean="0">
                          <a:solidFill>
                            <a:schemeClr val="dk1"/>
                          </a:solidFill>
                          <a:latin typeface="+mn-lt"/>
                          <a:ea typeface="+mn-ea"/>
                          <a:cs typeface="+mn-cs"/>
                        </a:rPr>
                        <a:t>Explored help-seeking</a:t>
                      </a:r>
                    </a:p>
                    <a:p>
                      <a:r>
                        <a:rPr lang="en-US" sz="1000" kern="1200" dirty="0" smtClean="0">
                          <a:solidFill>
                            <a:schemeClr val="dk1"/>
                          </a:solidFill>
                          <a:latin typeface="+mn-lt"/>
                          <a:ea typeface="+mn-ea"/>
                          <a:cs typeface="+mn-cs"/>
                        </a:rPr>
                        <a:t>barriers and factors impacting decisions to leave an abusive relationships</a:t>
                      </a:r>
                      <a:endParaRPr lang="en-US" sz="1000" dirty="0"/>
                    </a:p>
                  </a:txBody>
                  <a:tcPr marL="94492" marR="94492" marT="34290" marB="34290"/>
                </a:tc>
                <a:tc>
                  <a:txBody>
                    <a:bodyPr/>
                    <a:lstStyle/>
                    <a:p>
                      <a:endParaRPr lang="en-US" sz="1000" dirty="0"/>
                    </a:p>
                  </a:txBody>
                  <a:tcPr marL="94492" marR="94492" marT="34290" marB="34290"/>
                </a:tc>
              </a:tr>
              <a:tr h="639465">
                <a:tc>
                  <a:txBody>
                    <a:bodyPr/>
                    <a:lstStyle/>
                    <a:p>
                      <a:r>
                        <a:rPr lang="en-US" sz="1000" kern="1200" dirty="0" smtClean="0">
                          <a:solidFill>
                            <a:schemeClr val="dk1"/>
                          </a:solidFill>
                          <a:latin typeface="+mn-lt"/>
                          <a:ea typeface="+mn-ea"/>
                          <a:cs typeface="+mn-cs"/>
                        </a:rPr>
                        <a:t>Ting (2010)</a:t>
                      </a:r>
                      <a:endParaRPr lang="en-US" sz="1000" dirty="0"/>
                    </a:p>
                  </a:txBody>
                  <a:tcPr marL="94492" marR="94492" marT="34290" marB="34290"/>
                </a:tc>
                <a:tc>
                  <a:txBody>
                    <a:bodyPr/>
                    <a:lstStyle/>
                    <a:p>
                      <a:r>
                        <a:rPr lang="en-US" sz="1000" kern="1200" dirty="0" smtClean="0">
                          <a:solidFill>
                            <a:schemeClr val="dk1"/>
                          </a:solidFill>
                          <a:latin typeface="+mn-lt"/>
                          <a:ea typeface="+mn-ea"/>
                          <a:cs typeface="+mn-cs"/>
                        </a:rPr>
                        <a:t>15 immigrant African survivors of intimate partner violence</a:t>
                      </a:r>
                    </a:p>
                    <a:p>
                      <a:r>
                        <a:rPr lang="en-US" sz="1000" kern="1200" dirty="0" smtClean="0">
                          <a:solidFill>
                            <a:schemeClr val="dk1"/>
                          </a:solidFill>
                          <a:latin typeface="+mn-lt"/>
                          <a:ea typeface="+mn-ea"/>
                          <a:cs typeface="+mn-cs"/>
                        </a:rPr>
                        <a:t>(Baltimore)</a:t>
                      </a:r>
                      <a:endParaRPr lang="en-US" sz="1000" dirty="0"/>
                    </a:p>
                  </a:txBody>
                  <a:tcPr marL="94492" marR="94492" marT="34290" marB="34290"/>
                </a:tc>
                <a:tc>
                  <a:txBody>
                    <a:bodyPr/>
                    <a:lstStyle/>
                    <a:p>
                      <a:r>
                        <a:rPr lang="en-US" sz="1000" dirty="0" smtClean="0"/>
                        <a:t>Qualitative</a:t>
                      </a:r>
                      <a:endParaRPr lang="en-US" sz="1000" dirty="0"/>
                    </a:p>
                  </a:txBody>
                  <a:tcPr marL="94492" marR="94492" marT="34290" marB="34290"/>
                </a:tc>
                <a:tc>
                  <a:txBody>
                    <a:bodyPr/>
                    <a:lstStyle/>
                    <a:p>
                      <a:r>
                        <a:rPr lang="en-US" sz="1000" kern="1200" dirty="0" smtClean="0">
                          <a:solidFill>
                            <a:schemeClr val="dk1"/>
                          </a:solidFill>
                          <a:latin typeface="+mn-lt"/>
                          <a:ea typeface="+mn-ea"/>
                          <a:cs typeface="+mn-cs"/>
                        </a:rPr>
                        <a:t>Explored coping</a:t>
                      </a:r>
                      <a:endParaRPr lang="en-US" sz="1000" dirty="0"/>
                    </a:p>
                  </a:txBody>
                  <a:tcPr marL="94492" marR="94492" marT="34290" marB="34290"/>
                </a:tc>
                <a:tc>
                  <a:txBody>
                    <a:bodyPr/>
                    <a:lstStyle/>
                    <a:p>
                      <a:endParaRPr lang="en-US" sz="1000"/>
                    </a:p>
                  </a:txBody>
                  <a:tcPr marL="94492" marR="94492" marT="34290" marB="34290"/>
                </a:tc>
              </a:tr>
              <a:tr h="352065">
                <a:tc>
                  <a:txBody>
                    <a:bodyPr/>
                    <a:lstStyle/>
                    <a:p>
                      <a:r>
                        <a:rPr lang="en-US" sz="1000" kern="1200" dirty="0" err="1" smtClean="0">
                          <a:solidFill>
                            <a:schemeClr val="dk1"/>
                          </a:solidFill>
                          <a:latin typeface="+mn-lt"/>
                          <a:ea typeface="+mn-ea"/>
                          <a:cs typeface="+mn-cs"/>
                        </a:rPr>
                        <a:t>Akinsulure</a:t>
                      </a:r>
                      <a:r>
                        <a:rPr lang="en-US" sz="1000" kern="1200" dirty="0" smtClean="0">
                          <a:solidFill>
                            <a:schemeClr val="dk1"/>
                          </a:solidFill>
                          <a:latin typeface="+mn-lt"/>
                          <a:ea typeface="+mn-ea"/>
                          <a:cs typeface="+mn-cs"/>
                        </a:rPr>
                        <a:t>-Smith, Chu, </a:t>
                      </a:r>
                      <a:r>
                        <a:rPr lang="en-US" sz="1000" kern="1200" dirty="0" err="1" smtClean="0">
                          <a:solidFill>
                            <a:schemeClr val="dk1"/>
                          </a:solidFill>
                          <a:latin typeface="+mn-lt"/>
                          <a:ea typeface="+mn-ea"/>
                          <a:cs typeface="+mn-cs"/>
                        </a:rPr>
                        <a:t>Keatley</a:t>
                      </a:r>
                      <a:r>
                        <a:rPr lang="en-US" sz="1000" kern="1200" dirty="0" smtClean="0">
                          <a:solidFill>
                            <a:schemeClr val="dk1"/>
                          </a:solidFill>
                          <a:latin typeface="+mn-lt"/>
                          <a:ea typeface="+mn-ea"/>
                          <a:cs typeface="+mn-cs"/>
                        </a:rPr>
                        <a:t>, Rasmussen (2013)</a:t>
                      </a:r>
                      <a:endParaRPr lang="en-US" sz="1000" dirty="0"/>
                    </a:p>
                  </a:txBody>
                  <a:tcPr marL="94492" marR="94492" marT="34290" marB="34290"/>
                </a:tc>
                <a:tc>
                  <a:txBody>
                    <a:bodyPr/>
                    <a:lstStyle/>
                    <a:p>
                      <a:r>
                        <a:rPr lang="en-US" sz="1000" kern="1200" dirty="0" smtClean="0">
                          <a:solidFill>
                            <a:schemeClr val="dk1"/>
                          </a:solidFill>
                          <a:latin typeface="+mn-lt"/>
                          <a:ea typeface="+mn-ea"/>
                          <a:cs typeface="+mn-cs"/>
                        </a:rPr>
                        <a:t>32 Heterosexual West African Immigrants (NYC)</a:t>
                      </a:r>
                      <a:endParaRPr lang="en-US" sz="1000" dirty="0"/>
                    </a:p>
                  </a:txBody>
                  <a:tcPr marL="94492" marR="94492" marT="34290" marB="34290"/>
                </a:tc>
                <a:tc>
                  <a:txBody>
                    <a:bodyPr/>
                    <a:lstStyle/>
                    <a:p>
                      <a:r>
                        <a:rPr lang="en-US" sz="1000" kern="1200" dirty="0" smtClean="0">
                          <a:solidFill>
                            <a:schemeClr val="dk1"/>
                          </a:solidFill>
                          <a:latin typeface="+mn-lt"/>
                          <a:ea typeface="+mn-ea"/>
                          <a:cs typeface="+mn-cs"/>
                        </a:rPr>
                        <a:t>Qualitative</a:t>
                      </a:r>
                      <a:endParaRPr lang="en-US" sz="1000" dirty="0"/>
                    </a:p>
                  </a:txBody>
                  <a:tcPr marL="94492" marR="94492" marT="34290" marB="34290"/>
                </a:tc>
                <a:tc>
                  <a:txBody>
                    <a:bodyPr/>
                    <a:lstStyle/>
                    <a:p>
                      <a:r>
                        <a:rPr lang="en-US" sz="1000" kern="1200" dirty="0" smtClean="0">
                          <a:solidFill>
                            <a:schemeClr val="dk1"/>
                          </a:solidFill>
                          <a:latin typeface="+mn-lt"/>
                          <a:ea typeface="+mn-ea"/>
                          <a:cs typeface="+mn-cs"/>
                        </a:rPr>
                        <a:t>Explored</a:t>
                      </a:r>
                      <a:r>
                        <a:rPr lang="en-US" sz="1000" kern="1200" baseline="0" dirty="0" smtClean="0">
                          <a:solidFill>
                            <a:schemeClr val="dk1"/>
                          </a:solidFill>
                          <a:latin typeface="+mn-lt"/>
                          <a:ea typeface="+mn-ea"/>
                          <a:cs typeface="+mn-cs"/>
                        </a:rPr>
                        <a:t> </a:t>
                      </a:r>
                      <a:r>
                        <a:rPr lang="en-US" sz="1000" kern="1200" dirty="0" smtClean="0">
                          <a:solidFill>
                            <a:schemeClr val="dk1"/>
                          </a:solidFill>
                          <a:latin typeface="+mn-lt"/>
                          <a:ea typeface="+mn-ea"/>
                          <a:cs typeface="+mn-cs"/>
                        </a:rPr>
                        <a:t>different challenges in coping by men and women</a:t>
                      </a:r>
                      <a:endParaRPr lang="en-US" sz="1000" dirty="0"/>
                    </a:p>
                  </a:txBody>
                  <a:tcPr marL="94492" marR="94492" marT="34290" marB="34290"/>
                </a:tc>
                <a:tc>
                  <a:txBody>
                    <a:bodyPr/>
                    <a:lstStyle/>
                    <a:p>
                      <a:endParaRPr lang="en-US" sz="1000" dirty="0"/>
                    </a:p>
                  </a:txBody>
                  <a:tcPr marL="94492" marR="94492" marT="34290" marB="34290"/>
                </a:tc>
              </a:tr>
            </a:tbl>
          </a:graphicData>
        </a:graphic>
      </p:graphicFrame>
      <p:sp>
        <p:nvSpPr>
          <p:cNvPr id="4" name="TextBox 3"/>
          <p:cNvSpPr txBox="1"/>
          <p:nvPr/>
        </p:nvSpPr>
        <p:spPr>
          <a:xfrm>
            <a:off x="3733800" y="4857750"/>
            <a:ext cx="4572000" cy="276999"/>
          </a:xfrm>
          <a:prstGeom prst="rect">
            <a:avLst/>
          </a:prstGeom>
          <a:noFill/>
        </p:spPr>
        <p:txBody>
          <a:bodyPr wrap="square" rtlCol="0">
            <a:spAutoFit/>
          </a:bodyPr>
          <a:lstStyle/>
          <a:p>
            <a:r>
              <a:rPr lang="en-US" sz="1200" dirty="0" smtClean="0"/>
              <a:t>Adapted from Obi, 2014, unpublished</a:t>
            </a:r>
            <a:endParaRPr lang="en-US" sz="1200" dirty="0"/>
          </a:p>
        </p:txBody>
      </p:sp>
    </p:spTree>
    <p:extLst>
      <p:ext uri="{BB962C8B-B14F-4D97-AF65-F5344CB8AC3E}">
        <p14:creationId xmlns:p14="http://schemas.microsoft.com/office/powerpoint/2010/main" val="3010078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dirty="0" smtClean="0">
                <a:solidFill>
                  <a:schemeClr val="tx1"/>
                </a:solidFill>
                <a:latin typeface="Calibri" charset="0"/>
              </a:rPr>
              <a:t>African Immigrants Influx</a:t>
            </a:r>
            <a:endParaRPr lang="en-US" dirty="0">
              <a:solidFill>
                <a:schemeClr val="tx1"/>
              </a:solidFill>
              <a:latin typeface="Calibri" charset="0"/>
            </a:endParaRPr>
          </a:p>
        </p:txBody>
      </p:sp>
      <p:sp>
        <p:nvSpPr>
          <p:cNvPr id="9219" name="Rectangle 3"/>
          <p:cNvSpPr>
            <a:spLocks noGrp="1" noChangeArrowheads="1"/>
          </p:cNvSpPr>
          <p:nvPr>
            <p:ph sz="quarter" idx="1"/>
          </p:nvPr>
        </p:nvSpPr>
        <p:spPr>
          <a:xfrm>
            <a:off x="457200" y="1116518"/>
            <a:ext cx="8229600" cy="2686050"/>
          </a:xfrm>
        </p:spPr>
        <p:txBody>
          <a:bodyPr>
            <a:normAutofit lnSpcReduction="10000"/>
          </a:bodyPr>
          <a:lstStyle/>
          <a:p>
            <a:pPr>
              <a:lnSpc>
                <a:spcPct val="130000"/>
              </a:lnSpc>
            </a:pPr>
            <a:r>
              <a:rPr lang="en-US" dirty="0" smtClean="0">
                <a:latin typeface="Calibri"/>
                <a:cs typeface="Calibri"/>
              </a:rPr>
              <a:t>Large influx in the past 20 years (200K</a:t>
            </a:r>
            <a:r>
              <a:rPr lang="en-US" dirty="0" smtClean="0">
                <a:latin typeface="Calibri"/>
                <a:cs typeface="Calibri"/>
                <a:sym typeface="Wingdings" pitchFamily="2" charset="2"/>
              </a:rPr>
              <a:t> 1.5 mil)</a:t>
            </a:r>
          </a:p>
          <a:p>
            <a:pPr lvl="1"/>
            <a:r>
              <a:rPr lang="en-US" dirty="0" smtClean="0">
                <a:solidFill>
                  <a:schemeClr val="tx1"/>
                </a:solidFill>
                <a:latin typeface="Calibri"/>
                <a:cs typeface="Calibri"/>
                <a:sym typeface="Wingdings" pitchFamily="2" charset="2"/>
              </a:rPr>
              <a:t>Nigeria, Ethiopia, Egypt, Ghana, Kenya</a:t>
            </a:r>
          </a:p>
          <a:p>
            <a:pPr lvl="1"/>
            <a:r>
              <a:rPr lang="en-US" dirty="0" smtClean="0">
                <a:solidFill>
                  <a:schemeClr val="tx1"/>
                </a:solidFill>
                <a:latin typeface="Calibri"/>
                <a:cs typeface="Calibri"/>
                <a:sym typeface="Wingdings" pitchFamily="2" charset="2"/>
              </a:rPr>
              <a:t>Little Senegal in West Harlem; Concourse Village in West Bronx</a:t>
            </a:r>
          </a:p>
          <a:p>
            <a:pPr marL="0" indent="0">
              <a:buNone/>
            </a:pPr>
            <a:endParaRPr lang="en-US" dirty="0">
              <a:latin typeface="Calibri"/>
              <a:cs typeface="Calibri"/>
            </a:endParaRPr>
          </a:p>
          <a:p>
            <a:pPr>
              <a:lnSpc>
                <a:spcPct val="130000"/>
              </a:lnSpc>
            </a:pPr>
            <a:endParaRPr lang="en-US" dirty="0">
              <a:latin typeface="Calibri"/>
              <a:cs typeface="Calibri"/>
            </a:endParaRPr>
          </a:p>
        </p:txBody>
      </p:sp>
      <p:pic>
        <p:nvPicPr>
          <p:cNvPr id="9220" name="Picture 3" descr="africanimmigratio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714750"/>
            <a:ext cx="8686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133600" y="4860406"/>
            <a:ext cx="6835699" cy="276999"/>
          </a:xfrm>
          <a:prstGeom prst="rect">
            <a:avLst/>
          </a:prstGeom>
          <a:noFill/>
        </p:spPr>
        <p:txBody>
          <a:bodyPr wrap="square" rtlCol="0">
            <a:spAutoFit/>
          </a:bodyPr>
          <a:lstStyle/>
          <a:p>
            <a:pPr algn="r"/>
            <a:r>
              <a:rPr lang="en-US" sz="1200" dirty="0" smtClean="0"/>
              <a:t>McCabe, Kristen, African Immigrants in the United States, 2011</a:t>
            </a:r>
            <a:endParaRPr lang="en-US" sz="1200" dirty="0"/>
          </a:p>
        </p:txBody>
      </p:sp>
    </p:spTree>
    <p:extLst>
      <p:ext uri="{BB962C8B-B14F-4D97-AF65-F5344CB8AC3E}">
        <p14:creationId xmlns:p14="http://schemas.microsoft.com/office/powerpoint/2010/main" val="1504699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charset="0"/>
              </a:rPr>
              <a:t>African Immigrants Influx</a:t>
            </a:r>
            <a:endParaRPr lang="en-US" dirty="0"/>
          </a:p>
        </p:txBody>
      </p:sp>
      <p:sp>
        <p:nvSpPr>
          <p:cNvPr id="3" name="Content Placeholder 2"/>
          <p:cNvSpPr>
            <a:spLocks noGrp="1"/>
          </p:cNvSpPr>
          <p:nvPr>
            <p:ph idx="1"/>
          </p:nvPr>
        </p:nvSpPr>
        <p:spPr/>
        <p:txBody>
          <a:bodyPr>
            <a:normAutofit/>
          </a:bodyPr>
          <a:lstStyle/>
          <a:p>
            <a:r>
              <a:rPr lang="en-US" dirty="0">
                <a:latin typeface="Calibri"/>
                <a:cs typeface="Calibri"/>
              </a:rPr>
              <a:t>Immigrate to better their </a:t>
            </a:r>
            <a:r>
              <a:rPr lang="en-US" dirty="0" smtClean="0">
                <a:latin typeface="Calibri"/>
                <a:cs typeface="Calibri"/>
              </a:rPr>
              <a:t>lives</a:t>
            </a:r>
            <a:endParaRPr lang="en-US" dirty="0" smtClean="0">
              <a:latin typeface="Calibri"/>
              <a:cs typeface="Calibri"/>
              <a:sym typeface="Wingdings" pitchFamily="2" charset="2"/>
            </a:endParaRPr>
          </a:p>
          <a:p>
            <a:r>
              <a:rPr lang="en-US" dirty="0" smtClean="0">
                <a:latin typeface="Calibri"/>
                <a:cs typeface="Calibri"/>
                <a:sym typeface="Wingdings" pitchFamily="2" charset="2"/>
              </a:rPr>
              <a:t>Various </a:t>
            </a:r>
            <a:r>
              <a:rPr lang="en-US" dirty="0">
                <a:latin typeface="Calibri"/>
                <a:cs typeface="Calibri"/>
                <a:sym typeface="Wingdings" pitchFamily="2" charset="2"/>
              </a:rPr>
              <a:t>waves: </a:t>
            </a:r>
            <a:endParaRPr lang="en-US" dirty="0" smtClean="0">
              <a:latin typeface="Calibri"/>
              <a:cs typeface="Calibri"/>
              <a:sym typeface="Wingdings" pitchFamily="2" charset="2"/>
            </a:endParaRPr>
          </a:p>
          <a:p>
            <a:pPr lvl="1"/>
            <a:r>
              <a:rPr lang="en-US" dirty="0" smtClean="0">
                <a:latin typeface="Calibri"/>
                <a:cs typeface="Calibri"/>
                <a:sym typeface="Wingdings" pitchFamily="2" charset="2"/>
              </a:rPr>
              <a:t>Immigration and Nationality Act of 1965</a:t>
            </a:r>
          </a:p>
          <a:p>
            <a:pPr lvl="1"/>
            <a:r>
              <a:rPr lang="en-US" dirty="0" smtClean="0">
                <a:latin typeface="Calibri"/>
                <a:cs typeface="Calibri"/>
                <a:sym typeface="Wingdings" pitchFamily="2" charset="2"/>
              </a:rPr>
              <a:t>Refugee Act of 1980</a:t>
            </a:r>
          </a:p>
          <a:p>
            <a:pPr lvl="1"/>
            <a:r>
              <a:rPr lang="en-US" dirty="0" smtClean="0">
                <a:latin typeface="Calibri"/>
                <a:cs typeface="Calibri"/>
                <a:sym typeface="Wingdings" pitchFamily="2" charset="2"/>
              </a:rPr>
              <a:t>Immigration Act of 1990</a:t>
            </a:r>
          </a:p>
          <a:p>
            <a:r>
              <a:rPr lang="en-US" dirty="0" smtClean="0">
                <a:latin typeface="Calibri"/>
                <a:cs typeface="Calibri"/>
                <a:sym typeface="Wingdings" pitchFamily="2" charset="2"/>
              </a:rPr>
              <a:t>Educated, but in poverty</a:t>
            </a:r>
          </a:p>
          <a:p>
            <a:pPr marL="457200" lvl="1" indent="0">
              <a:buNone/>
            </a:pPr>
            <a:endParaRPr lang="en-US" dirty="0">
              <a:latin typeface="Calibri"/>
              <a:cs typeface="Calibri"/>
              <a:sym typeface="Wingdings" pitchFamily="2" charset="2"/>
            </a:endParaRPr>
          </a:p>
          <a:p>
            <a:pPr marL="0" indent="0">
              <a:buNone/>
            </a:pPr>
            <a:endParaRPr lang="en-US" dirty="0"/>
          </a:p>
        </p:txBody>
      </p:sp>
      <p:pic>
        <p:nvPicPr>
          <p:cNvPr id="4" name="Picture 3" descr="400px-Africanimmigrantsus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971550"/>
            <a:ext cx="1676400" cy="3257550"/>
          </a:xfrm>
          <a:prstGeom prst="rect">
            <a:avLst/>
          </a:prstGeom>
        </p:spPr>
      </p:pic>
    </p:spTree>
    <p:extLst>
      <p:ext uri="{BB962C8B-B14F-4D97-AF65-F5344CB8AC3E}">
        <p14:creationId xmlns:p14="http://schemas.microsoft.com/office/powerpoint/2010/main" val="1231131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n-US" dirty="0">
                <a:solidFill>
                  <a:schemeClr val="tx1"/>
                </a:solidFill>
                <a:latin typeface="Calibri" charset="0"/>
              </a:rPr>
              <a:t>Complexity of African Cultures</a:t>
            </a:r>
          </a:p>
        </p:txBody>
      </p:sp>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028700"/>
            <a:ext cx="2857500" cy="249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028700"/>
            <a:ext cx="2590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1" y="3657600"/>
            <a:ext cx="19335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1" y="3043237"/>
            <a:ext cx="4448175"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6600" y="1428750"/>
            <a:ext cx="26670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859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657350"/>
            <a:ext cx="4724400" cy="2246769"/>
          </a:xfrm>
          <a:prstGeom prst="rect">
            <a:avLst/>
          </a:prstGeom>
          <a:noFill/>
          <a:ln>
            <a:noFill/>
          </a:ln>
        </p:spPr>
        <p:txBody>
          <a:bodyPr wrap="square" rtlCol="0">
            <a:spAutoFit/>
          </a:bodyPr>
          <a:lstStyle/>
          <a:p>
            <a:r>
              <a:rPr lang="en-US" sz="3500" b="1" dirty="0" smtClean="0">
                <a:solidFill>
                  <a:srgbClr val="FFFFFF"/>
                </a:solidFill>
                <a:latin typeface="Garamond" panose="02020404030301010803" pitchFamily="18" charset="0"/>
                <a:cs typeface="Arial"/>
              </a:rPr>
              <a:t>Trauma Informed Care: Integrate Knowledge about IPV and African Immigrant </a:t>
            </a:r>
            <a:r>
              <a:rPr lang="en-US" sz="3500" b="1" dirty="0" smtClean="0">
                <a:solidFill>
                  <a:srgbClr val="FFFFFF"/>
                </a:solidFill>
                <a:latin typeface="Garamond" panose="02020404030301010803" pitchFamily="18" charset="0"/>
                <a:cs typeface="Arial"/>
              </a:rPr>
              <a:t>Culture</a:t>
            </a:r>
            <a:endParaRPr lang="en-US" sz="3500" b="1" dirty="0">
              <a:solidFill>
                <a:srgbClr val="FFFFFF"/>
              </a:solidFill>
              <a:latin typeface="Garamond" panose="02020404030301010803" pitchFamily="18" charset="0"/>
              <a:cs typeface="Arial"/>
            </a:endParaRPr>
          </a:p>
        </p:txBody>
      </p:sp>
    </p:spTree>
    <p:extLst>
      <p:ext uri="{BB962C8B-B14F-4D97-AF65-F5344CB8AC3E}">
        <p14:creationId xmlns:p14="http://schemas.microsoft.com/office/powerpoint/2010/main" val="3613379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Outline</a:t>
            </a:r>
            <a:endParaRPr lang="en-US" dirty="0">
              <a:solidFill>
                <a:schemeClr val="tx1"/>
              </a:solidFill>
            </a:endParaRPr>
          </a:p>
        </p:txBody>
      </p:sp>
      <p:sp>
        <p:nvSpPr>
          <p:cNvPr id="3" name="Content Placeholder 2"/>
          <p:cNvSpPr>
            <a:spLocks noGrp="1"/>
          </p:cNvSpPr>
          <p:nvPr>
            <p:ph sz="quarter" idx="1"/>
          </p:nvPr>
        </p:nvSpPr>
        <p:spPr/>
        <p:txBody>
          <a:bodyPr>
            <a:normAutofit fontScale="92500" lnSpcReduction="20000"/>
          </a:bodyPr>
          <a:lstStyle/>
          <a:p>
            <a:r>
              <a:rPr lang="en-US" dirty="0" smtClean="0"/>
              <a:t>What is Trauma?</a:t>
            </a:r>
          </a:p>
          <a:p>
            <a:r>
              <a:rPr lang="en-US" dirty="0" smtClean="0"/>
              <a:t>African Immigrants and Trauma</a:t>
            </a:r>
          </a:p>
          <a:p>
            <a:pPr lvl="1"/>
            <a:r>
              <a:rPr lang="en-US" dirty="0"/>
              <a:t>IPV </a:t>
            </a:r>
            <a:r>
              <a:rPr lang="en-US" dirty="0" smtClean="0"/>
              <a:t>and Mental </a:t>
            </a:r>
            <a:r>
              <a:rPr lang="en-US" dirty="0"/>
              <a:t>Health </a:t>
            </a:r>
            <a:r>
              <a:rPr lang="en-US" dirty="0" smtClean="0"/>
              <a:t>Effects</a:t>
            </a:r>
            <a:endParaRPr lang="en-US" dirty="0"/>
          </a:p>
          <a:p>
            <a:pPr lvl="1"/>
            <a:r>
              <a:rPr lang="en-US" dirty="0"/>
              <a:t>IPV in the African Immigrant Community</a:t>
            </a:r>
          </a:p>
          <a:p>
            <a:pPr lvl="2"/>
            <a:r>
              <a:rPr lang="en-US" dirty="0"/>
              <a:t>Reasons/speculations</a:t>
            </a:r>
          </a:p>
          <a:p>
            <a:pPr lvl="2"/>
            <a:r>
              <a:rPr lang="en-US" dirty="0" smtClean="0"/>
              <a:t>Rates?</a:t>
            </a:r>
            <a:endParaRPr lang="en-US" dirty="0"/>
          </a:p>
          <a:p>
            <a:pPr lvl="2"/>
            <a:r>
              <a:rPr lang="en-US" dirty="0"/>
              <a:t>Recent literature </a:t>
            </a:r>
            <a:endParaRPr lang="en-US" dirty="0" smtClean="0"/>
          </a:p>
          <a:p>
            <a:r>
              <a:rPr lang="en-US" dirty="0" smtClean="0">
                <a:solidFill>
                  <a:schemeClr val="tx1"/>
                </a:solidFill>
              </a:rPr>
              <a:t>Trauma Informed Care Responses</a:t>
            </a:r>
          </a:p>
          <a:p>
            <a:pPr lvl="1"/>
            <a:endParaRPr lang="en-US" dirty="0" smtClean="0">
              <a:solidFill>
                <a:schemeClr val="tx1"/>
              </a:solidFill>
            </a:endParaRPr>
          </a:p>
        </p:txBody>
      </p:sp>
    </p:spTree>
    <p:extLst>
      <p:ext uri="{BB962C8B-B14F-4D97-AF65-F5344CB8AC3E}">
        <p14:creationId xmlns:p14="http://schemas.microsoft.com/office/powerpoint/2010/main" val="965202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solidFill>
                  <a:schemeClr val="tx1"/>
                </a:solidFill>
              </a:rPr>
              <a:t>Factors that Influence IPV in African Immigrant Communities</a:t>
            </a:r>
            <a:endParaRPr lang="en-US" sz="3800" dirty="0">
              <a:solidFill>
                <a:schemeClr val="tx1"/>
              </a:solidFill>
            </a:endParaRPr>
          </a:p>
        </p:txBody>
      </p:sp>
      <p:sp>
        <p:nvSpPr>
          <p:cNvPr id="3" name="Content Placeholder 2"/>
          <p:cNvSpPr>
            <a:spLocks noGrp="1"/>
          </p:cNvSpPr>
          <p:nvPr>
            <p:ph idx="1"/>
          </p:nvPr>
        </p:nvSpPr>
        <p:spPr>
          <a:xfrm>
            <a:off x="457200" y="1691878"/>
            <a:ext cx="8229600" cy="3394472"/>
          </a:xfrm>
        </p:spPr>
        <p:txBody>
          <a:bodyPr/>
          <a:lstStyle/>
          <a:p>
            <a:pPr marL="0" indent="0">
              <a:buNone/>
            </a:pPr>
            <a:r>
              <a:rPr lang="en-US" sz="2800" dirty="0" smtClean="0">
                <a:latin typeface="Calibri"/>
                <a:cs typeface="Calibri"/>
              </a:rPr>
              <a:t>1) Cultural Acceptability of Violence</a:t>
            </a:r>
          </a:p>
          <a:p>
            <a:pPr marL="0" indent="0">
              <a:buNone/>
            </a:pPr>
            <a:r>
              <a:rPr lang="en-US" sz="2800" dirty="0" smtClean="0">
                <a:latin typeface="Calibri"/>
                <a:cs typeface="Calibri"/>
              </a:rPr>
              <a:t>2) Social Isolation</a:t>
            </a:r>
          </a:p>
          <a:p>
            <a:pPr marL="0" indent="0">
              <a:buNone/>
            </a:pPr>
            <a:r>
              <a:rPr lang="en-US" sz="2800" dirty="0" smtClean="0">
                <a:latin typeface="Calibri"/>
                <a:cs typeface="Calibri"/>
              </a:rPr>
              <a:t>3) Immigrant/Refugee Status and Legal Vulnerability</a:t>
            </a:r>
          </a:p>
          <a:p>
            <a:pPr marL="0" indent="0">
              <a:buNone/>
            </a:pPr>
            <a:r>
              <a:rPr lang="en-US" sz="2800" dirty="0" smtClean="0">
                <a:latin typeface="Calibri"/>
                <a:cs typeface="Calibri"/>
              </a:rPr>
              <a:t>4) Economic Insecurity</a:t>
            </a:r>
          </a:p>
          <a:p>
            <a:pPr marL="0" indent="0">
              <a:buNone/>
            </a:pPr>
            <a:r>
              <a:rPr lang="en-US" sz="2800" dirty="0" smtClean="0">
                <a:latin typeface="Calibri"/>
                <a:cs typeface="Calibri"/>
              </a:rPr>
              <a:t>5) Ethnic Identification</a:t>
            </a:r>
            <a:endParaRPr lang="en-US" sz="2800" dirty="0">
              <a:latin typeface="Calibri"/>
              <a:cs typeface="Calibri"/>
            </a:endParaRP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251533" y="2952750"/>
            <a:ext cx="1857375" cy="1504950"/>
          </a:xfrm>
          <a:prstGeom prst="rect">
            <a:avLst/>
          </a:prstGeom>
          <a:noFill/>
        </p:spPr>
      </p:pic>
      <p:sp>
        <p:nvSpPr>
          <p:cNvPr id="5" name="TextBox 4"/>
          <p:cNvSpPr txBox="1"/>
          <p:nvPr/>
        </p:nvSpPr>
        <p:spPr>
          <a:xfrm>
            <a:off x="3733800" y="4857750"/>
            <a:ext cx="4572000" cy="276999"/>
          </a:xfrm>
          <a:prstGeom prst="rect">
            <a:avLst/>
          </a:prstGeom>
          <a:noFill/>
        </p:spPr>
        <p:txBody>
          <a:bodyPr wrap="square" rtlCol="0">
            <a:spAutoFit/>
          </a:bodyPr>
          <a:lstStyle/>
          <a:p>
            <a:r>
              <a:rPr lang="en-US" sz="1200" dirty="0" smtClean="0"/>
              <a:t>Adapted from Obi, 2011</a:t>
            </a:r>
            <a:endParaRPr lang="en-US" sz="1200" dirty="0"/>
          </a:p>
        </p:txBody>
      </p:sp>
    </p:spTree>
    <p:extLst>
      <p:ext uri="{BB962C8B-B14F-4D97-AF65-F5344CB8AC3E}">
        <p14:creationId xmlns:p14="http://schemas.microsoft.com/office/powerpoint/2010/main" val="953413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dirty="0"/>
              <a:t>Cultural Acceptability of Violence</a:t>
            </a:r>
            <a:br>
              <a:rPr lang="en-US" dirty="0"/>
            </a:br>
            <a:endParaRPr lang="en-US" dirty="0">
              <a:latin typeface="Calibri" charset="0"/>
            </a:endParaRPr>
          </a:p>
        </p:txBody>
      </p:sp>
      <p:sp>
        <p:nvSpPr>
          <p:cNvPr id="22531" name="Rectangle 3"/>
          <p:cNvSpPr>
            <a:spLocks noGrp="1" noChangeArrowheads="1"/>
          </p:cNvSpPr>
          <p:nvPr>
            <p:ph idx="1"/>
          </p:nvPr>
        </p:nvSpPr>
        <p:spPr/>
        <p:txBody>
          <a:bodyPr/>
          <a:lstStyle/>
          <a:p>
            <a:pPr>
              <a:lnSpc>
                <a:spcPct val="140000"/>
              </a:lnSpc>
            </a:pPr>
            <a:r>
              <a:rPr lang="en-US" sz="2500" dirty="0">
                <a:latin typeface="Calibri"/>
                <a:cs typeface="Calibri"/>
              </a:rPr>
              <a:t>Definition of </a:t>
            </a:r>
            <a:r>
              <a:rPr lang="ja-JP" altLang="en-US" sz="2500" dirty="0">
                <a:latin typeface="Calibri"/>
                <a:cs typeface="Calibri"/>
              </a:rPr>
              <a:t>“</a:t>
            </a:r>
            <a:r>
              <a:rPr lang="en-US" sz="2500" dirty="0">
                <a:latin typeface="Calibri"/>
                <a:cs typeface="Calibri"/>
              </a:rPr>
              <a:t>domestic violence</a:t>
            </a:r>
            <a:r>
              <a:rPr lang="ja-JP" altLang="en-US" sz="2500" dirty="0">
                <a:latin typeface="Calibri"/>
                <a:cs typeface="Calibri"/>
              </a:rPr>
              <a:t>”</a:t>
            </a:r>
            <a:endParaRPr lang="en-US" sz="2500" dirty="0">
              <a:latin typeface="Calibri"/>
              <a:cs typeface="Calibri"/>
            </a:endParaRPr>
          </a:p>
          <a:p>
            <a:pPr>
              <a:lnSpc>
                <a:spcPct val="140000"/>
              </a:lnSpc>
            </a:pPr>
            <a:r>
              <a:rPr lang="en-US" sz="2500" dirty="0">
                <a:latin typeface="Calibri"/>
                <a:cs typeface="Calibri"/>
              </a:rPr>
              <a:t>Value of males &gt; females</a:t>
            </a:r>
          </a:p>
          <a:p>
            <a:pPr>
              <a:lnSpc>
                <a:spcPct val="140000"/>
              </a:lnSpc>
            </a:pPr>
            <a:r>
              <a:rPr lang="en-US" sz="2500" dirty="0">
                <a:latin typeface="Calibri"/>
                <a:cs typeface="Calibri"/>
              </a:rPr>
              <a:t>Gender roles</a:t>
            </a:r>
          </a:p>
          <a:p>
            <a:pPr>
              <a:lnSpc>
                <a:spcPct val="140000"/>
              </a:lnSpc>
            </a:pPr>
            <a:r>
              <a:rPr lang="en-US" sz="2500" dirty="0">
                <a:latin typeface="Calibri"/>
                <a:cs typeface="Calibri"/>
              </a:rPr>
              <a:t>Religion/Religious </a:t>
            </a:r>
            <a:r>
              <a:rPr lang="en-US" sz="2500" dirty="0" smtClean="0">
                <a:latin typeface="Calibri"/>
                <a:cs typeface="Calibri"/>
              </a:rPr>
              <a:t>Practices</a:t>
            </a:r>
          </a:p>
        </p:txBody>
      </p:sp>
      <p:pic>
        <p:nvPicPr>
          <p:cNvPr id="11268" name="Picture 2" descr="http://news.cameroon-today.com/wp-content/uploads/2010/11/domestic-violence-cameroon-africa-300x2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885950"/>
            <a:ext cx="3200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733800" y="4857750"/>
            <a:ext cx="4572000" cy="276999"/>
          </a:xfrm>
          <a:prstGeom prst="rect">
            <a:avLst/>
          </a:prstGeom>
          <a:noFill/>
        </p:spPr>
        <p:txBody>
          <a:bodyPr wrap="square" rtlCol="0">
            <a:spAutoFit/>
          </a:bodyPr>
          <a:lstStyle/>
          <a:p>
            <a:r>
              <a:rPr lang="en-US" sz="1200" dirty="0" smtClean="0"/>
              <a:t>Adapted from Obi, 2011</a:t>
            </a:r>
            <a:endParaRPr lang="en-US" sz="1200" dirty="0"/>
          </a:p>
        </p:txBody>
      </p:sp>
    </p:spTree>
    <p:extLst>
      <p:ext uri="{BB962C8B-B14F-4D97-AF65-F5344CB8AC3E}">
        <p14:creationId xmlns:p14="http://schemas.microsoft.com/office/powerpoint/2010/main" val="3878735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Social Isolation</a:t>
            </a:r>
            <a:endParaRPr lang="en-US" sz="4000" dirty="0"/>
          </a:p>
        </p:txBody>
      </p:sp>
      <p:sp>
        <p:nvSpPr>
          <p:cNvPr id="3" name="Content Placeholder 2"/>
          <p:cNvSpPr>
            <a:spLocks noGrp="1"/>
          </p:cNvSpPr>
          <p:nvPr>
            <p:ph idx="1"/>
          </p:nvPr>
        </p:nvSpPr>
        <p:spPr/>
        <p:txBody>
          <a:bodyPr/>
          <a:lstStyle/>
          <a:p>
            <a:r>
              <a:rPr lang="en-US" sz="2500" dirty="0" smtClean="0">
                <a:latin typeface="+mj-lt"/>
              </a:rPr>
              <a:t>Lack of nearby relatives, community leaders</a:t>
            </a:r>
          </a:p>
          <a:p>
            <a:r>
              <a:rPr lang="en-US" sz="2500" dirty="0" smtClean="0">
                <a:latin typeface="+mj-lt"/>
              </a:rPr>
              <a:t>Limited access to informal ways of seeking help</a:t>
            </a:r>
          </a:p>
          <a:p>
            <a:endParaRPr lang="en-US" sz="2500" dirty="0">
              <a:latin typeface="+mj-lt"/>
            </a:endParaRP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133600" y="2114550"/>
            <a:ext cx="5181600" cy="2371725"/>
          </a:xfrm>
          <a:prstGeom prst="rect">
            <a:avLst/>
          </a:prstGeom>
          <a:noFill/>
        </p:spPr>
      </p:pic>
      <p:sp>
        <p:nvSpPr>
          <p:cNvPr id="5" name="TextBox 4"/>
          <p:cNvSpPr txBox="1"/>
          <p:nvPr/>
        </p:nvSpPr>
        <p:spPr>
          <a:xfrm>
            <a:off x="3733800" y="4857750"/>
            <a:ext cx="4572000" cy="276999"/>
          </a:xfrm>
          <a:prstGeom prst="rect">
            <a:avLst/>
          </a:prstGeom>
          <a:noFill/>
        </p:spPr>
        <p:txBody>
          <a:bodyPr wrap="square" rtlCol="0">
            <a:spAutoFit/>
          </a:bodyPr>
          <a:lstStyle/>
          <a:p>
            <a:r>
              <a:rPr lang="en-US" sz="1200" dirty="0" smtClean="0"/>
              <a:t>Adapted from Obi, 2011</a:t>
            </a:r>
            <a:endParaRPr lang="en-US" sz="1200" dirty="0"/>
          </a:p>
        </p:txBody>
      </p:sp>
    </p:spTree>
    <p:extLst>
      <p:ext uri="{BB962C8B-B14F-4D97-AF65-F5344CB8AC3E}">
        <p14:creationId xmlns:p14="http://schemas.microsoft.com/office/powerpoint/2010/main" val="3181857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charset="0"/>
              </a:rPr>
              <a:t>Immigrant/Refugee Status</a:t>
            </a:r>
            <a:endParaRPr lang="en-US" dirty="0"/>
          </a:p>
        </p:txBody>
      </p:sp>
      <p:sp>
        <p:nvSpPr>
          <p:cNvPr id="3" name="Content Placeholder 2"/>
          <p:cNvSpPr>
            <a:spLocks noGrp="1"/>
          </p:cNvSpPr>
          <p:nvPr>
            <p:ph idx="1"/>
          </p:nvPr>
        </p:nvSpPr>
        <p:spPr/>
        <p:txBody>
          <a:bodyPr/>
          <a:lstStyle/>
          <a:p>
            <a:pPr>
              <a:lnSpc>
                <a:spcPct val="130000"/>
              </a:lnSpc>
            </a:pPr>
            <a:r>
              <a:rPr lang="en-US" sz="2700" dirty="0">
                <a:latin typeface="Calibri" charset="0"/>
              </a:rPr>
              <a:t>Language</a:t>
            </a:r>
          </a:p>
          <a:p>
            <a:pPr>
              <a:lnSpc>
                <a:spcPct val="130000"/>
              </a:lnSpc>
            </a:pPr>
            <a:r>
              <a:rPr lang="en-US" sz="2700" dirty="0">
                <a:latin typeface="Calibri" charset="0"/>
              </a:rPr>
              <a:t>Unaware of available resources </a:t>
            </a:r>
          </a:p>
          <a:p>
            <a:pPr>
              <a:lnSpc>
                <a:spcPct val="130000"/>
              </a:lnSpc>
            </a:pPr>
            <a:r>
              <a:rPr lang="en-US" sz="2700" dirty="0">
                <a:latin typeface="Calibri" charset="0"/>
              </a:rPr>
              <a:t>Fear of police</a:t>
            </a:r>
          </a:p>
          <a:p>
            <a:pPr>
              <a:lnSpc>
                <a:spcPct val="130000"/>
              </a:lnSpc>
            </a:pPr>
            <a:r>
              <a:rPr lang="en-US" sz="2700" dirty="0">
                <a:latin typeface="Calibri" charset="0"/>
              </a:rPr>
              <a:t>Refugee/</a:t>
            </a:r>
            <a:r>
              <a:rPr lang="en-US" sz="2700" dirty="0" smtClean="0">
                <a:latin typeface="Calibri" charset="0"/>
              </a:rPr>
              <a:t>PTSD</a:t>
            </a:r>
          </a:p>
          <a:p>
            <a:pPr>
              <a:lnSpc>
                <a:spcPct val="130000"/>
              </a:lnSpc>
            </a:pPr>
            <a:r>
              <a:rPr lang="en-US" sz="2700" dirty="0" smtClean="0">
                <a:latin typeface="Calibri" charset="0"/>
              </a:rPr>
              <a:t>Acculturation Stress</a:t>
            </a:r>
            <a:endParaRPr lang="en-US" sz="2700" dirty="0">
              <a:latin typeface="Calibri" charset="0"/>
            </a:endParaRPr>
          </a:p>
          <a:p>
            <a:pPr>
              <a:lnSpc>
                <a:spcPct val="130000"/>
              </a:lnSpc>
            </a:pPr>
            <a:endParaRPr lang="en-US" sz="2700"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419600" y="2743200"/>
            <a:ext cx="4343400" cy="2000250"/>
          </a:xfrm>
          <a:prstGeom prst="rect">
            <a:avLst/>
          </a:prstGeom>
          <a:noFill/>
        </p:spPr>
      </p:pic>
      <p:sp>
        <p:nvSpPr>
          <p:cNvPr id="6" name="TextBox 5"/>
          <p:cNvSpPr txBox="1"/>
          <p:nvPr/>
        </p:nvSpPr>
        <p:spPr>
          <a:xfrm>
            <a:off x="3733800" y="4857750"/>
            <a:ext cx="4572000" cy="276999"/>
          </a:xfrm>
          <a:prstGeom prst="rect">
            <a:avLst/>
          </a:prstGeom>
          <a:noFill/>
        </p:spPr>
        <p:txBody>
          <a:bodyPr wrap="square" rtlCol="0">
            <a:spAutoFit/>
          </a:bodyPr>
          <a:lstStyle/>
          <a:p>
            <a:r>
              <a:rPr lang="en-US" sz="1200" dirty="0" smtClean="0"/>
              <a:t>Adapted from Obi, 2011</a:t>
            </a:r>
            <a:endParaRPr lang="en-US" sz="1200" dirty="0"/>
          </a:p>
        </p:txBody>
      </p:sp>
    </p:spTree>
    <p:extLst>
      <p:ext uri="{BB962C8B-B14F-4D97-AF65-F5344CB8AC3E}">
        <p14:creationId xmlns:p14="http://schemas.microsoft.com/office/powerpoint/2010/main" val="41446363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charset="0"/>
              </a:rPr>
              <a:t>Lack of Financial Resources</a:t>
            </a:r>
            <a:endParaRPr lang="en-US" dirty="0"/>
          </a:p>
        </p:txBody>
      </p:sp>
      <p:sp>
        <p:nvSpPr>
          <p:cNvPr id="3" name="Content Placeholder 2"/>
          <p:cNvSpPr>
            <a:spLocks noGrp="1"/>
          </p:cNvSpPr>
          <p:nvPr>
            <p:ph idx="1"/>
          </p:nvPr>
        </p:nvSpPr>
        <p:spPr/>
        <p:txBody>
          <a:bodyPr>
            <a:normAutofit/>
          </a:bodyPr>
          <a:lstStyle/>
          <a:p>
            <a:r>
              <a:rPr lang="en-US" sz="2700" dirty="0">
                <a:latin typeface="Calibri"/>
                <a:cs typeface="Calibri"/>
              </a:rPr>
              <a:t>Poverty</a:t>
            </a:r>
          </a:p>
          <a:p>
            <a:r>
              <a:rPr lang="en-US" sz="2700" dirty="0">
                <a:latin typeface="Calibri"/>
                <a:cs typeface="Calibri"/>
              </a:rPr>
              <a:t>Economic hardships (Adjusting to a new community)</a:t>
            </a:r>
          </a:p>
          <a:p>
            <a:r>
              <a:rPr lang="en-US" sz="2700" dirty="0">
                <a:latin typeface="Calibri"/>
                <a:cs typeface="Calibri"/>
              </a:rPr>
              <a:t>Financial dependency</a:t>
            </a:r>
          </a:p>
          <a:p>
            <a:pPr marL="457200" lvl="1" indent="0">
              <a:buNone/>
            </a:pPr>
            <a:endParaRPr lang="en-US" sz="2700" dirty="0" smtClean="0">
              <a:latin typeface="Calibri"/>
              <a:cs typeface="Calibri"/>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029201" y="2857500"/>
            <a:ext cx="2847975" cy="1657350"/>
          </a:xfrm>
          <a:prstGeom prst="rect">
            <a:avLst/>
          </a:prstGeom>
          <a:noFill/>
        </p:spPr>
      </p:pic>
      <p:sp>
        <p:nvSpPr>
          <p:cNvPr id="6" name="TextBox 5"/>
          <p:cNvSpPr txBox="1"/>
          <p:nvPr/>
        </p:nvSpPr>
        <p:spPr>
          <a:xfrm>
            <a:off x="3733800" y="4857750"/>
            <a:ext cx="4572000" cy="276999"/>
          </a:xfrm>
          <a:prstGeom prst="rect">
            <a:avLst/>
          </a:prstGeom>
          <a:noFill/>
        </p:spPr>
        <p:txBody>
          <a:bodyPr wrap="square" rtlCol="0">
            <a:spAutoFit/>
          </a:bodyPr>
          <a:lstStyle/>
          <a:p>
            <a:r>
              <a:rPr lang="en-US" sz="1200" dirty="0" smtClean="0"/>
              <a:t>Adapted from Obi, 2011</a:t>
            </a:r>
            <a:endParaRPr lang="en-US" sz="1200" dirty="0"/>
          </a:p>
        </p:txBody>
      </p:sp>
    </p:spTree>
    <p:extLst>
      <p:ext uri="{BB962C8B-B14F-4D97-AF65-F5344CB8AC3E}">
        <p14:creationId xmlns:p14="http://schemas.microsoft.com/office/powerpoint/2010/main" val="2023735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Ethnic Identification</a:t>
            </a:r>
            <a:endParaRPr lang="en-US" dirty="0"/>
          </a:p>
        </p:txBody>
      </p:sp>
      <p:sp>
        <p:nvSpPr>
          <p:cNvPr id="3" name="Content Placeholder 2"/>
          <p:cNvSpPr>
            <a:spLocks noGrp="1"/>
          </p:cNvSpPr>
          <p:nvPr>
            <p:ph idx="1"/>
          </p:nvPr>
        </p:nvSpPr>
        <p:spPr>
          <a:xfrm>
            <a:off x="457200" y="1200151"/>
            <a:ext cx="5410200" cy="3394472"/>
          </a:xfrm>
        </p:spPr>
        <p:txBody>
          <a:bodyPr/>
          <a:lstStyle/>
          <a:p>
            <a:pPr>
              <a:lnSpc>
                <a:spcPct val="110000"/>
              </a:lnSpc>
            </a:pPr>
            <a:r>
              <a:rPr lang="en-US" sz="2700" dirty="0" smtClean="0">
                <a:latin typeface="Calibri"/>
                <a:cs typeface="Calibri"/>
              </a:rPr>
              <a:t>Importance of marriage/identity as a wife</a:t>
            </a:r>
          </a:p>
          <a:p>
            <a:pPr>
              <a:lnSpc>
                <a:spcPct val="150000"/>
              </a:lnSpc>
            </a:pPr>
            <a:r>
              <a:rPr lang="en-US" sz="2700" dirty="0" smtClean="0">
                <a:latin typeface="Calibri"/>
                <a:cs typeface="Calibri"/>
              </a:rPr>
              <a:t>Racism and prejudice</a:t>
            </a:r>
          </a:p>
          <a:p>
            <a:pPr>
              <a:lnSpc>
                <a:spcPct val="150000"/>
              </a:lnSpc>
            </a:pPr>
            <a:r>
              <a:rPr lang="en-US" sz="2700" dirty="0" smtClean="0">
                <a:latin typeface="Calibri"/>
                <a:cs typeface="Calibri"/>
              </a:rPr>
              <a:t>Protecting community</a:t>
            </a:r>
            <a:endParaRPr lang="en-US" sz="2700" dirty="0">
              <a:latin typeface="Calibri"/>
              <a:cs typeface="Calibri"/>
            </a:endParaRP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257300"/>
            <a:ext cx="2819400" cy="2286000"/>
          </a:xfrm>
          <a:prstGeom prst="rect">
            <a:avLst/>
          </a:prstGeom>
        </p:spPr>
      </p:pic>
      <p:sp>
        <p:nvSpPr>
          <p:cNvPr id="5" name="TextBox 4"/>
          <p:cNvSpPr txBox="1"/>
          <p:nvPr/>
        </p:nvSpPr>
        <p:spPr>
          <a:xfrm>
            <a:off x="4419600" y="3638550"/>
            <a:ext cx="4572000" cy="830997"/>
          </a:xfrm>
          <a:prstGeom prst="rect">
            <a:avLst/>
          </a:prstGeom>
          <a:noFill/>
        </p:spPr>
        <p:txBody>
          <a:bodyPr wrap="square" rtlCol="0">
            <a:spAutoFit/>
          </a:bodyPr>
          <a:lstStyle/>
          <a:p>
            <a:pPr algn="ctr"/>
            <a:r>
              <a:rPr lang="en-US" sz="1200" dirty="0" smtClean="0"/>
              <a:t>“The only reason you say that race was not an issue is because you wish it was not. We all wish it was not. But it’s a lie. I came from a country where race was not an issue; I did not think of myself as black and I only became black when I came to America.”</a:t>
            </a:r>
            <a:endParaRPr lang="en-US" sz="1200" dirty="0"/>
          </a:p>
        </p:txBody>
      </p:sp>
      <p:sp>
        <p:nvSpPr>
          <p:cNvPr id="6" name="TextBox 5"/>
          <p:cNvSpPr txBox="1"/>
          <p:nvPr/>
        </p:nvSpPr>
        <p:spPr>
          <a:xfrm>
            <a:off x="3733800" y="4857750"/>
            <a:ext cx="4572000" cy="276999"/>
          </a:xfrm>
          <a:prstGeom prst="rect">
            <a:avLst/>
          </a:prstGeom>
          <a:noFill/>
        </p:spPr>
        <p:txBody>
          <a:bodyPr wrap="square" rtlCol="0">
            <a:spAutoFit/>
          </a:bodyPr>
          <a:lstStyle/>
          <a:p>
            <a:r>
              <a:rPr lang="en-US" sz="1200" dirty="0" smtClean="0"/>
              <a:t>Adapted from Obi, 2011</a:t>
            </a:r>
            <a:endParaRPr lang="en-US" sz="1200" dirty="0"/>
          </a:p>
        </p:txBody>
      </p:sp>
    </p:spTree>
    <p:extLst>
      <p:ext uri="{BB962C8B-B14F-4D97-AF65-F5344CB8AC3E}">
        <p14:creationId xmlns:p14="http://schemas.microsoft.com/office/powerpoint/2010/main" val="14577817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latin typeface="Garamond" panose="02020404030301010803" pitchFamily="18" charset="0"/>
              </a:rPr>
              <a:t>Trauma Informed Care: Resist Re-traumatization</a:t>
            </a:r>
            <a:endParaRPr lang="en-US" dirty="0">
              <a:latin typeface="Garamond" panose="02020404030301010803" pitchFamily="18" charset="0"/>
            </a:endParaRPr>
          </a:p>
        </p:txBody>
      </p:sp>
    </p:spTree>
    <p:extLst>
      <p:ext uri="{BB962C8B-B14F-4D97-AF65-F5344CB8AC3E}">
        <p14:creationId xmlns:p14="http://schemas.microsoft.com/office/powerpoint/2010/main" val="3262590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and Trauma </a:t>
            </a:r>
            <a:r>
              <a:rPr lang="en-US" dirty="0" smtClean="0"/>
              <a:t>Informed </a:t>
            </a:r>
            <a:r>
              <a:rPr lang="en-US" dirty="0" smtClean="0"/>
              <a:t>Care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mj-lt"/>
              </a:rPr>
              <a:t>Widespread impact of trauma</a:t>
            </a:r>
          </a:p>
          <a:p>
            <a:r>
              <a:rPr lang="en-US" dirty="0" smtClean="0">
                <a:latin typeface="+mj-lt"/>
              </a:rPr>
              <a:t>Recognizes stages and symptoms of </a:t>
            </a:r>
            <a:r>
              <a:rPr lang="en-US" dirty="0" smtClean="0">
                <a:latin typeface="+mj-lt"/>
              </a:rPr>
              <a:t>trauma</a:t>
            </a:r>
          </a:p>
          <a:p>
            <a:r>
              <a:rPr lang="en-US" dirty="0" smtClean="0">
                <a:latin typeface="+mj-lt"/>
              </a:rPr>
              <a:t>Integration of Knowledge</a:t>
            </a:r>
            <a:r>
              <a:rPr lang="en-US" dirty="0" smtClean="0">
                <a:latin typeface="+mj-lt"/>
              </a:rPr>
              <a:t> </a:t>
            </a:r>
            <a:endParaRPr lang="en-US" dirty="0" smtClean="0">
              <a:latin typeface="+mj-lt"/>
            </a:endParaRPr>
          </a:p>
          <a:p>
            <a:r>
              <a:rPr lang="en-US" dirty="0" smtClean="0">
                <a:latin typeface="+mj-lt"/>
              </a:rPr>
              <a:t>Actively </a:t>
            </a:r>
            <a:r>
              <a:rPr lang="en-US" dirty="0" smtClean="0">
                <a:latin typeface="+mj-lt"/>
              </a:rPr>
              <a:t>resist re-traumatization </a:t>
            </a:r>
            <a:endParaRPr lang="en-US" dirty="0" smtClean="0">
              <a:latin typeface="+mj-lt"/>
            </a:endParaRPr>
          </a:p>
          <a:p>
            <a:pPr lvl="1"/>
            <a:r>
              <a:rPr lang="en-US" dirty="0" smtClean="0">
                <a:latin typeface="+mj-lt"/>
              </a:rPr>
              <a:t>Emphasis on safety</a:t>
            </a:r>
          </a:p>
          <a:p>
            <a:pPr lvl="1"/>
            <a:r>
              <a:rPr lang="en-US" dirty="0" smtClean="0">
                <a:latin typeface="+mj-lt"/>
              </a:rPr>
              <a:t>Sense of control</a:t>
            </a:r>
          </a:p>
          <a:p>
            <a:pPr lvl="1"/>
            <a:r>
              <a:rPr lang="en-US" dirty="0" smtClean="0">
                <a:latin typeface="+mj-lt"/>
              </a:rPr>
              <a:t>Strengths </a:t>
            </a:r>
            <a:r>
              <a:rPr lang="en-US" i="1" dirty="0" smtClean="0">
                <a:latin typeface="+mj-lt"/>
              </a:rPr>
              <a:t>(Resiliency and Healing)</a:t>
            </a:r>
            <a:endParaRPr lang="en-US" i="1" dirty="0" smtClean="0">
              <a:latin typeface="+mj-lt"/>
            </a:endParaRPr>
          </a:p>
          <a:p>
            <a:endParaRPr lang="en-US" dirty="0" smtClean="0">
              <a:latin typeface="+mj-lt"/>
            </a:endParaRPr>
          </a:p>
          <a:p>
            <a:endParaRPr lang="en-US" dirty="0">
              <a:latin typeface="+mj-lt"/>
            </a:endParaRPr>
          </a:p>
        </p:txBody>
      </p:sp>
      <p:sp>
        <p:nvSpPr>
          <p:cNvPr id="4" name="Date Placeholder 3"/>
          <p:cNvSpPr>
            <a:spLocks noGrp="1"/>
          </p:cNvSpPr>
          <p:nvPr>
            <p:ph type="dt" sz="half" idx="10"/>
          </p:nvPr>
        </p:nvSpPr>
        <p:spPr/>
        <p:txBody>
          <a:bodyPr/>
          <a:lstStyle/>
          <a:p>
            <a:fld id="{B0AF2ABC-F908-448B-87C9-1C24117BE15A}" type="datetimeFigureOut">
              <a:rPr lang="en-US" smtClean="0"/>
              <a:pPr/>
              <a:t>5/17/2016</a:t>
            </a:fld>
            <a:endParaRPr lang="en-US"/>
          </a:p>
        </p:txBody>
      </p:sp>
      <p:sp>
        <p:nvSpPr>
          <p:cNvPr id="5" name="Slide Number Placeholder 4"/>
          <p:cNvSpPr>
            <a:spLocks noGrp="1"/>
          </p:cNvSpPr>
          <p:nvPr>
            <p:ph type="sldNum" sz="quarter" idx="12"/>
          </p:nvPr>
        </p:nvSpPr>
        <p:spPr/>
        <p:txBody>
          <a:bodyPr/>
          <a:lstStyle/>
          <a:p>
            <a:fld id="{39FCBB41-ED3D-4A8D-A680-6F37BBFAF4DB}" type="slidenum">
              <a:rPr lang="en-US" smtClean="0"/>
              <a:pPr/>
              <a:t>27</a:t>
            </a:fld>
            <a:endParaRPr lang="en-US"/>
          </a:p>
        </p:txBody>
      </p:sp>
      <p:sp>
        <p:nvSpPr>
          <p:cNvPr id="6" name="TextBox 5"/>
          <p:cNvSpPr txBox="1"/>
          <p:nvPr/>
        </p:nvSpPr>
        <p:spPr>
          <a:xfrm>
            <a:off x="3352800" y="4246798"/>
            <a:ext cx="5257800" cy="307777"/>
          </a:xfrm>
          <a:prstGeom prst="rect">
            <a:avLst/>
          </a:prstGeom>
          <a:noFill/>
        </p:spPr>
        <p:txBody>
          <a:bodyPr wrap="square" rtlCol="0">
            <a:spAutoFit/>
          </a:bodyPr>
          <a:lstStyle/>
          <a:p>
            <a:pPr algn="r"/>
            <a:r>
              <a:rPr lang="en-US" sz="1400" dirty="0" smtClean="0">
                <a:hlinkClick r:id="rId3"/>
              </a:rPr>
              <a:t>SAMHSA</a:t>
            </a:r>
            <a:r>
              <a:rPr lang="en-US" sz="1400" dirty="0">
                <a:hlinkClick r:id="rId3"/>
              </a:rPr>
              <a:t>, Trauma and Justice Strategic Initiative, 2012</a:t>
            </a:r>
            <a:endParaRPr lang="en-US" sz="1400" dirty="0"/>
          </a:p>
        </p:txBody>
      </p:sp>
    </p:spTree>
    <p:extLst>
      <p:ext uri="{BB962C8B-B14F-4D97-AF65-F5344CB8AC3E}">
        <p14:creationId xmlns:p14="http://schemas.microsoft.com/office/powerpoint/2010/main" val="1659822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Culturally Sensitive Interventions</a:t>
            </a:r>
            <a:endParaRPr lang="en-US" sz="4000" dirty="0"/>
          </a:p>
        </p:txBody>
      </p:sp>
      <p:sp>
        <p:nvSpPr>
          <p:cNvPr id="3" name="Content Placeholder 2"/>
          <p:cNvSpPr>
            <a:spLocks noGrp="1"/>
          </p:cNvSpPr>
          <p:nvPr>
            <p:ph idx="1"/>
          </p:nvPr>
        </p:nvSpPr>
        <p:spPr/>
        <p:txBody>
          <a:bodyPr/>
          <a:lstStyle/>
          <a:p>
            <a:r>
              <a:rPr lang="en-US" sz="2800" dirty="0" smtClean="0">
                <a:latin typeface="+mj-lt"/>
              </a:rPr>
              <a:t>Culture can impact disclosure, help seeking, trust with providers</a:t>
            </a:r>
          </a:p>
          <a:p>
            <a:pPr lvl="1"/>
            <a:r>
              <a:rPr lang="en-US" sz="2000" dirty="0" smtClean="0">
                <a:latin typeface="+mj-lt"/>
              </a:rPr>
              <a:t>What are her basic values about herself as a mother and spouse?</a:t>
            </a:r>
          </a:p>
          <a:p>
            <a:pPr lvl="1"/>
            <a:r>
              <a:rPr lang="en-US" sz="2000" dirty="0" smtClean="0">
                <a:latin typeface="+mj-lt"/>
              </a:rPr>
              <a:t>Not everyone wants/can leave</a:t>
            </a:r>
            <a:endParaRPr lang="en-US" dirty="0">
              <a:latin typeface="+mj-lt"/>
            </a:endParaRPr>
          </a:p>
        </p:txBody>
      </p:sp>
      <p:pic>
        <p:nvPicPr>
          <p:cNvPr id="4" name="Picture 3" descr="62492.gif"/>
          <p:cNvPicPr>
            <a:picLocks noChangeAspect="1"/>
          </p:cNvPicPr>
          <p:nvPr/>
        </p:nvPicPr>
        <p:blipFill>
          <a:blip r:embed="rId3" cstate="print"/>
          <a:stretch>
            <a:fillRect/>
          </a:stretch>
        </p:blipFill>
        <p:spPr>
          <a:xfrm>
            <a:off x="4876800" y="2800350"/>
            <a:ext cx="1590675" cy="2228850"/>
          </a:xfrm>
          <a:prstGeom prst="rect">
            <a:avLst/>
          </a:prstGeom>
        </p:spPr>
      </p:pic>
    </p:spTree>
    <p:extLst>
      <p:ext uri="{BB962C8B-B14F-4D97-AF65-F5344CB8AC3E}">
        <p14:creationId xmlns:p14="http://schemas.microsoft.com/office/powerpoint/2010/main" val="16801110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 Culturally Sensitive Questions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latin typeface="+mj-lt"/>
              </a:rPr>
              <a:t>ED Screening Question: “Are you a victim of Domestic Violence?”</a:t>
            </a:r>
          </a:p>
          <a:p>
            <a:pPr lvl="1"/>
            <a:r>
              <a:rPr lang="en-US" dirty="0" smtClean="0">
                <a:latin typeface="+mj-lt"/>
              </a:rPr>
              <a:t>Harlem: “History of Domestic Violence?”</a:t>
            </a:r>
          </a:p>
          <a:p>
            <a:pPr lvl="1"/>
            <a:r>
              <a:rPr lang="en-US" dirty="0" smtClean="0">
                <a:latin typeface="+mj-lt"/>
              </a:rPr>
              <a:t>Currently (Y), Past </a:t>
            </a:r>
            <a:r>
              <a:rPr lang="en-US" dirty="0" err="1" smtClean="0">
                <a:latin typeface="+mj-lt"/>
              </a:rPr>
              <a:t>Hx</a:t>
            </a:r>
            <a:r>
              <a:rPr lang="en-US" dirty="0" smtClean="0">
                <a:latin typeface="+mj-lt"/>
              </a:rPr>
              <a:t> (P), No </a:t>
            </a:r>
            <a:r>
              <a:rPr lang="en-US" dirty="0" err="1" smtClean="0">
                <a:latin typeface="+mj-lt"/>
              </a:rPr>
              <a:t>Hx</a:t>
            </a:r>
            <a:r>
              <a:rPr lang="en-US" dirty="0" smtClean="0">
                <a:latin typeface="+mj-lt"/>
              </a:rPr>
              <a:t> of DV (N), Unable to Obtain (U) </a:t>
            </a:r>
          </a:p>
          <a:p>
            <a:r>
              <a:rPr lang="en-US" dirty="0" smtClean="0">
                <a:latin typeface="+mj-lt"/>
              </a:rPr>
              <a:t>Several Screening Tools (HITS, WAST, PVS, AAS)</a:t>
            </a:r>
          </a:p>
          <a:p>
            <a:r>
              <a:rPr lang="en-US" dirty="0" smtClean="0">
                <a:latin typeface="+mj-lt"/>
              </a:rPr>
              <a:t>Broad to Specific Questions:</a:t>
            </a:r>
          </a:p>
          <a:p>
            <a:pPr lvl="1"/>
            <a:r>
              <a:rPr lang="en-US" dirty="0" smtClean="0">
                <a:latin typeface="+mj-lt"/>
              </a:rPr>
              <a:t>How would you describe your relationship? Tension?</a:t>
            </a:r>
          </a:p>
          <a:p>
            <a:pPr lvl="1"/>
            <a:r>
              <a:rPr lang="en-US" dirty="0" smtClean="0">
                <a:latin typeface="+mj-lt"/>
              </a:rPr>
              <a:t>How do you work out areas of difficulty?</a:t>
            </a:r>
          </a:p>
          <a:p>
            <a:pPr lvl="1"/>
            <a:r>
              <a:rPr lang="en-US" dirty="0">
                <a:latin typeface="+mj-lt"/>
              </a:rPr>
              <a:t>Are you afraid of your partner</a:t>
            </a:r>
            <a:r>
              <a:rPr lang="en-US" dirty="0" smtClean="0">
                <a:latin typeface="+mj-lt"/>
              </a:rPr>
              <a:t>?</a:t>
            </a:r>
          </a:p>
          <a:p>
            <a:pPr lvl="1"/>
            <a:r>
              <a:rPr lang="en-US" dirty="0" smtClean="0">
                <a:latin typeface="+mj-lt"/>
              </a:rPr>
              <a:t>Has your partner ever kicked, sapped, or physically hurt?</a:t>
            </a:r>
          </a:p>
          <a:p>
            <a:pPr lvl="1"/>
            <a:endParaRPr lang="en-US" dirty="0">
              <a:latin typeface="+mj-lt"/>
            </a:endParaRPr>
          </a:p>
        </p:txBody>
      </p:sp>
    </p:spTree>
    <p:extLst>
      <p:ext uri="{BB962C8B-B14F-4D97-AF65-F5344CB8AC3E}">
        <p14:creationId xmlns:p14="http://schemas.microsoft.com/office/powerpoint/2010/main" val="831623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Trauma</a:t>
            </a:r>
            <a:endParaRPr lang="en-US" dirty="0"/>
          </a:p>
        </p:txBody>
      </p:sp>
      <p:sp>
        <p:nvSpPr>
          <p:cNvPr id="3" name="Content Placeholder 2"/>
          <p:cNvSpPr>
            <a:spLocks noGrp="1"/>
          </p:cNvSpPr>
          <p:nvPr>
            <p:ph idx="1"/>
          </p:nvPr>
        </p:nvSpPr>
        <p:spPr/>
        <p:txBody>
          <a:bodyPr/>
          <a:lstStyle/>
          <a:p>
            <a:r>
              <a:rPr lang="en-US" dirty="0"/>
              <a:t>Intense physical and psychological stress</a:t>
            </a:r>
          </a:p>
          <a:p>
            <a:pPr lvl="1"/>
            <a:r>
              <a:rPr lang="en-US" dirty="0"/>
              <a:t>Affects functioning, social, emotional, spiritual </a:t>
            </a:r>
            <a:r>
              <a:rPr lang="en-US" dirty="0" smtClean="0"/>
              <a:t>well-being</a:t>
            </a:r>
          </a:p>
          <a:p>
            <a:r>
              <a:rPr lang="en-US" dirty="0" smtClean="0"/>
              <a:t>Exposure to actual </a:t>
            </a:r>
            <a:r>
              <a:rPr lang="en-US" dirty="0"/>
              <a:t>or threatened death, serious injury, or sexual </a:t>
            </a:r>
            <a:r>
              <a:rPr lang="en-US" dirty="0" smtClean="0"/>
              <a:t>violence (DSM-V)</a:t>
            </a:r>
          </a:p>
          <a:p>
            <a:endParaRPr lang="en-US" dirty="0"/>
          </a:p>
        </p:txBody>
      </p:sp>
      <p:sp>
        <p:nvSpPr>
          <p:cNvPr id="4" name="Date Placeholder 3"/>
          <p:cNvSpPr>
            <a:spLocks noGrp="1"/>
          </p:cNvSpPr>
          <p:nvPr>
            <p:ph type="dt" sz="half" idx="10"/>
          </p:nvPr>
        </p:nvSpPr>
        <p:spPr/>
        <p:txBody>
          <a:bodyPr/>
          <a:lstStyle/>
          <a:p>
            <a:fld id="{B5055B6E-7469-4ABE-92D0-254E70511A88}" type="datetime1">
              <a:rPr lang="en-US" smtClean="0"/>
              <a:t>5/17/2016</a:t>
            </a:fld>
            <a:endParaRPr lang="en-US"/>
          </a:p>
        </p:txBody>
      </p:sp>
      <p:sp>
        <p:nvSpPr>
          <p:cNvPr id="5" name="Slide Number Placeholder 4"/>
          <p:cNvSpPr>
            <a:spLocks noGrp="1"/>
          </p:cNvSpPr>
          <p:nvPr>
            <p:ph type="sldNum" sz="quarter" idx="12"/>
          </p:nvPr>
        </p:nvSpPr>
        <p:spPr/>
        <p:txBody>
          <a:bodyPr/>
          <a:lstStyle/>
          <a:p>
            <a:fld id="{39FCBB41-ED3D-4A8D-A680-6F37BBFAF4DB}" type="slidenum">
              <a:rPr lang="en-US" smtClean="0"/>
              <a:pPr/>
              <a:t>3</a:t>
            </a:fld>
            <a:endParaRPr lang="en-US"/>
          </a:p>
        </p:txBody>
      </p:sp>
    </p:spTree>
    <p:extLst>
      <p:ext uri="{BB962C8B-B14F-4D97-AF65-F5344CB8AC3E}">
        <p14:creationId xmlns:p14="http://schemas.microsoft.com/office/powerpoint/2010/main" val="3089572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Disclosure Questions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latin typeface="+mj-lt"/>
              </a:rPr>
              <a:t>“It’s important for me to understand my patient's safety in close relationships.”</a:t>
            </a:r>
          </a:p>
          <a:p>
            <a:r>
              <a:rPr lang="en-US" dirty="0" smtClean="0">
                <a:latin typeface="+mj-lt"/>
              </a:rPr>
              <a:t>“Sometimes partners or ex-partners use physical force—Is this happening to you?”</a:t>
            </a:r>
          </a:p>
          <a:p>
            <a:r>
              <a:rPr lang="en-US" dirty="0" smtClean="0">
                <a:latin typeface="+mj-lt"/>
              </a:rPr>
              <a:t>“Have you felt humiliated or emotionally harmed by our partner or ex-partner?”</a:t>
            </a:r>
          </a:p>
          <a:p>
            <a:r>
              <a:rPr lang="en-US" dirty="0" smtClean="0">
                <a:latin typeface="+mj-lt"/>
              </a:rPr>
              <a:t>“Do you feel safe in your current or previous relationships?”</a:t>
            </a:r>
          </a:p>
          <a:p>
            <a:r>
              <a:rPr lang="en-US" dirty="0" smtClean="0">
                <a:latin typeface="+mj-lt"/>
              </a:rPr>
              <a:t>“Have you ever been physically threatened or harmed by your partner or ex-partner?”</a:t>
            </a:r>
          </a:p>
          <a:p>
            <a:r>
              <a:rPr lang="en-US" dirty="0" smtClean="0">
                <a:latin typeface="+mj-lt"/>
              </a:rPr>
              <a:t>“Have you ever been forced to have any kind of sexual activity by your partner or ex-partner?”</a:t>
            </a:r>
          </a:p>
          <a:p>
            <a:r>
              <a:rPr lang="en-US" dirty="0" smtClean="0">
                <a:latin typeface="+mj-lt"/>
              </a:rPr>
              <a:t>“Do you feel your partner over-controls you in your relationships with family, friends, or in financial matters?”</a:t>
            </a:r>
          </a:p>
        </p:txBody>
      </p:sp>
      <p:sp>
        <p:nvSpPr>
          <p:cNvPr id="5" name="Slide Number Placeholder 4"/>
          <p:cNvSpPr>
            <a:spLocks noGrp="1"/>
          </p:cNvSpPr>
          <p:nvPr>
            <p:ph type="sldNum" sz="quarter" idx="12"/>
          </p:nvPr>
        </p:nvSpPr>
        <p:spPr>
          <a:xfrm>
            <a:off x="4572000" y="4767263"/>
            <a:ext cx="3886200" cy="273844"/>
          </a:xfrm>
        </p:spPr>
        <p:txBody>
          <a:bodyPr/>
          <a:lstStyle/>
          <a:p>
            <a:r>
              <a:rPr lang="en-US" sz="1200" dirty="0" smtClean="0"/>
              <a:t>Stewart et al, </a:t>
            </a:r>
            <a:r>
              <a:rPr lang="en-US" sz="1200" dirty="0" err="1" smtClean="0"/>
              <a:t>Curr</a:t>
            </a:r>
            <a:r>
              <a:rPr lang="en-US" sz="1200" dirty="0" smtClean="0"/>
              <a:t> Psychiatry Rep, 2016</a:t>
            </a:r>
            <a:endParaRPr lang="en-US" sz="1200" dirty="0"/>
          </a:p>
        </p:txBody>
      </p:sp>
    </p:spTree>
    <p:extLst>
      <p:ext uri="{BB962C8B-B14F-4D97-AF65-F5344CB8AC3E}">
        <p14:creationId xmlns:p14="http://schemas.microsoft.com/office/powerpoint/2010/main" val="2734194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IPV is disclosed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latin typeface="+mj-lt"/>
              </a:rPr>
              <a:t>Validation: “Unfortunately, this is common in our society.”</a:t>
            </a:r>
          </a:p>
          <a:p>
            <a:r>
              <a:rPr lang="en-US" dirty="0" smtClean="0">
                <a:latin typeface="+mj-lt"/>
              </a:rPr>
              <a:t>Affirmation: “Violence is unacceptable—you deserve to feel safe at home.”</a:t>
            </a:r>
          </a:p>
          <a:p>
            <a:r>
              <a:rPr lang="en-US" dirty="0" smtClean="0">
                <a:latin typeface="+mj-lt"/>
              </a:rPr>
              <a:t>Support: “There are things we can discuss that can help”</a:t>
            </a:r>
          </a:p>
          <a:p>
            <a:r>
              <a:rPr lang="en-US" dirty="0" smtClean="0">
                <a:latin typeface="+mj-lt"/>
              </a:rPr>
              <a:t>Ask about safety and plan as needed</a:t>
            </a:r>
          </a:p>
          <a:p>
            <a:r>
              <a:rPr lang="en-US" dirty="0" smtClean="0">
                <a:latin typeface="+mj-lt"/>
              </a:rPr>
              <a:t>No critical remarks: “Why don’t you just leave?”</a:t>
            </a:r>
          </a:p>
          <a:p>
            <a:r>
              <a:rPr lang="en-US" dirty="0" smtClean="0">
                <a:latin typeface="+mj-lt"/>
              </a:rPr>
              <a:t>Respect the individual’s concerns and decisions</a:t>
            </a:r>
          </a:p>
          <a:p>
            <a:r>
              <a:rPr lang="en-US" dirty="0" smtClean="0">
                <a:latin typeface="+mj-lt"/>
              </a:rPr>
              <a:t>Know local legislation and services</a:t>
            </a:r>
          </a:p>
          <a:p>
            <a:r>
              <a:rPr lang="en-US" dirty="0" smtClean="0">
                <a:latin typeface="+mj-lt"/>
              </a:rPr>
              <a:t>Refer appropriately to other services</a:t>
            </a:r>
          </a:p>
          <a:p>
            <a:r>
              <a:rPr lang="en-US" dirty="0" smtClean="0">
                <a:latin typeface="+mj-lt"/>
              </a:rPr>
              <a:t>Document carefully</a:t>
            </a:r>
            <a:endParaRPr lang="en-US" dirty="0">
              <a:latin typeface="+mj-lt"/>
            </a:endParaRPr>
          </a:p>
        </p:txBody>
      </p:sp>
      <p:sp>
        <p:nvSpPr>
          <p:cNvPr id="6" name="Slide Number Placeholder 4"/>
          <p:cNvSpPr txBox="1">
            <a:spLocks/>
          </p:cNvSpPr>
          <p:nvPr/>
        </p:nvSpPr>
        <p:spPr>
          <a:xfrm>
            <a:off x="3962400" y="4796271"/>
            <a:ext cx="38862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t>Stewart et al, Curr Psychiatry Rep, 2016</a:t>
            </a:r>
            <a:endParaRPr lang="en-US" sz="1200" dirty="0"/>
          </a:p>
        </p:txBody>
      </p:sp>
    </p:spTree>
    <p:extLst>
      <p:ext uri="{BB962C8B-B14F-4D97-AF65-F5344CB8AC3E}">
        <p14:creationId xmlns:p14="http://schemas.microsoft.com/office/powerpoint/2010/main" val="11549739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5979"/>
            <a:ext cx="8686800" cy="857250"/>
          </a:xfrm>
        </p:spPr>
        <p:txBody>
          <a:bodyPr>
            <a:noAutofit/>
          </a:bodyPr>
          <a:lstStyle/>
          <a:p>
            <a:r>
              <a:rPr lang="en-US" sz="3500" dirty="0" smtClean="0"/>
              <a:t>Cultural Appropriate Mental Health Screening</a:t>
            </a:r>
            <a:endParaRPr lang="en-US" sz="3500" dirty="0"/>
          </a:p>
        </p:txBody>
      </p:sp>
      <p:sp>
        <p:nvSpPr>
          <p:cNvPr id="3" name="Content Placeholder 2"/>
          <p:cNvSpPr>
            <a:spLocks noGrp="1"/>
          </p:cNvSpPr>
          <p:nvPr>
            <p:ph idx="1"/>
          </p:nvPr>
        </p:nvSpPr>
        <p:spPr/>
        <p:txBody>
          <a:bodyPr>
            <a:normAutofit fontScale="62500" lnSpcReduction="20000"/>
          </a:bodyPr>
          <a:lstStyle/>
          <a:p>
            <a:r>
              <a:rPr lang="en-US" dirty="0" smtClean="0"/>
              <a:t>Emphasis on psychosomatic:</a:t>
            </a:r>
          </a:p>
          <a:p>
            <a:pPr lvl="1">
              <a:buFont typeface="Arial"/>
              <a:buChar char="•"/>
              <a:defRPr/>
            </a:pPr>
            <a:r>
              <a:rPr lang="en-US" dirty="0"/>
              <a:t>Feeling stressed </a:t>
            </a:r>
          </a:p>
          <a:p>
            <a:pPr lvl="1">
              <a:buFont typeface="Arial"/>
              <a:buChar char="•"/>
              <a:defRPr/>
            </a:pPr>
            <a:r>
              <a:rPr lang="en-US" dirty="0"/>
              <a:t>Feeling lonely/sad a lot </a:t>
            </a:r>
          </a:p>
          <a:p>
            <a:pPr lvl="1">
              <a:buFont typeface="Arial"/>
              <a:buChar char="•"/>
              <a:defRPr/>
            </a:pPr>
            <a:r>
              <a:rPr lang="en-US" dirty="0"/>
              <a:t>Crying a lot</a:t>
            </a:r>
          </a:p>
          <a:p>
            <a:pPr lvl="1">
              <a:buFont typeface="Arial"/>
              <a:buChar char="•"/>
              <a:defRPr/>
            </a:pPr>
            <a:r>
              <a:rPr lang="en-US" dirty="0"/>
              <a:t>Not eating much</a:t>
            </a:r>
          </a:p>
          <a:p>
            <a:pPr lvl="1">
              <a:buFont typeface="Arial"/>
              <a:buChar char="•"/>
              <a:defRPr/>
            </a:pPr>
            <a:r>
              <a:rPr lang="en-US" dirty="0"/>
              <a:t>Eating too much</a:t>
            </a:r>
          </a:p>
          <a:p>
            <a:pPr lvl="1">
              <a:buFont typeface="Arial"/>
              <a:buChar char="•"/>
              <a:defRPr/>
            </a:pPr>
            <a:r>
              <a:rPr lang="en-US" dirty="0"/>
              <a:t>Feeling their heart is beating too fast</a:t>
            </a:r>
          </a:p>
          <a:p>
            <a:pPr lvl="1">
              <a:buFont typeface="Arial"/>
              <a:buChar char="•"/>
              <a:defRPr/>
            </a:pPr>
            <a:r>
              <a:rPr lang="en-US" dirty="0"/>
              <a:t>Sleeping too much </a:t>
            </a:r>
          </a:p>
          <a:p>
            <a:pPr lvl="1">
              <a:buFont typeface="Arial"/>
              <a:buChar char="•"/>
              <a:defRPr/>
            </a:pPr>
            <a:r>
              <a:rPr lang="en-US" dirty="0"/>
              <a:t>Sleeping too little and waking up often</a:t>
            </a:r>
          </a:p>
          <a:p>
            <a:pPr lvl="1">
              <a:buFont typeface="Arial"/>
              <a:buChar char="•"/>
              <a:defRPr/>
            </a:pPr>
            <a:r>
              <a:rPr lang="en-US" dirty="0"/>
              <a:t>Frequent headaches</a:t>
            </a:r>
          </a:p>
          <a:p>
            <a:pPr lvl="1">
              <a:buFont typeface="Arial"/>
              <a:buChar char="•"/>
              <a:defRPr/>
            </a:pPr>
            <a:r>
              <a:rPr lang="en-US" dirty="0"/>
              <a:t>Frequent nightmares/bad dreams</a:t>
            </a:r>
          </a:p>
          <a:p>
            <a:endParaRPr lang="en-US" dirty="0" smtClean="0"/>
          </a:p>
          <a:p>
            <a:endParaRPr lang="en-US" dirty="0" smtClean="0"/>
          </a:p>
          <a:p>
            <a:endParaRPr lang="en-US" dirty="0" smtClean="0"/>
          </a:p>
          <a:p>
            <a:endParaRPr lang="en-US" dirty="0" smtClean="0"/>
          </a:p>
          <a:p>
            <a:endParaRPr lang="en-US" dirty="0"/>
          </a:p>
        </p:txBody>
      </p:sp>
      <p:pic>
        <p:nvPicPr>
          <p:cNvPr id="4" name="Picture 2" descr="Old african women with turban Editorial Image"/>
          <p:cNvPicPr>
            <a:picLocks noChangeAspect="1" noChangeArrowheads="1"/>
          </p:cNvPicPr>
          <p:nvPr/>
        </p:nvPicPr>
        <p:blipFill>
          <a:blip r:embed="rId3" cstate="print"/>
          <a:srcRect/>
          <a:stretch>
            <a:fillRect/>
          </a:stretch>
        </p:blipFill>
        <p:spPr bwMode="auto">
          <a:xfrm>
            <a:off x="6096000" y="1885950"/>
            <a:ext cx="2152650" cy="2462893"/>
          </a:xfrm>
          <a:prstGeom prst="rect">
            <a:avLst/>
          </a:prstGeom>
          <a:noFill/>
          <a:ln w="9525">
            <a:noFill/>
            <a:miter lim="800000"/>
            <a:headEnd/>
            <a:tailEnd/>
          </a:ln>
        </p:spPr>
      </p:pic>
    </p:spTree>
    <p:extLst>
      <p:ext uri="{BB962C8B-B14F-4D97-AF65-F5344CB8AC3E}">
        <p14:creationId xmlns:p14="http://schemas.microsoft.com/office/powerpoint/2010/main" val="32962143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Protective Factors and Healing</a:t>
            </a:r>
            <a:endParaRPr lang="en-US" dirty="0"/>
          </a:p>
        </p:txBody>
      </p:sp>
      <p:sp>
        <p:nvSpPr>
          <p:cNvPr id="3" name="Content Placeholder 2"/>
          <p:cNvSpPr>
            <a:spLocks noGrp="1"/>
          </p:cNvSpPr>
          <p:nvPr>
            <p:ph idx="1"/>
          </p:nvPr>
        </p:nvSpPr>
        <p:spPr>
          <a:xfrm>
            <a:off x="457200" y="1200151"/>
            <a:ext cx="4343400" cy="3394472"/>
          </a:xfrm>
        </p:spPr>
        <p:txBody>
          <a:bodyPr/>
          <a:lstStyle/>
          <a:p>
            <a:r>
              <a:rPr lang="en-US" sz="2000" dirty="0"/>
              <a:t>Self-esteem</a:t>
            </a:r>
          </a:p>
          <a:p>
            <a:r>
              <a:rPr lang="en-US" sz="2000" dirty="0"/>
              <a:t>Trust</a:t>
            </a:r>
          </a:p>
          <a:p>
            <a:r>
              <a:rPr lang="en-US" sz="2000" dirty="0"/>
              <a:t>Resourcefulness</a:t>
            </a:r>
          </a:p>
          <a:p>
            <a:r>
              <a:rPr lang="en-US" sz="2000" dirty="0"/>
              <a:t>Self-efficacy</a:t>
            </a:r>
          </a:p>
          <a:p>
            <a:r>
              <a:rPr lang="en-US" sz="2000" dirty="0"/>
              <a:t>Internal locus of control</a:t>
            </a:r>
          </a:p>
          <a:p>
            <a:r>
              <a:rPr lang="en-US" sz="2000" dirty="0"/>
              <a:t>Secure attachments</a:t>
            </a:r>
          </a:p>
          <a:p>
            <a:r>
              <a:rPr lang="en-US" sz="2000" dirty="0"/>
              <a:t>Sense of </a:t>
            </a:r>
            <a:r>
              <a:rPr lang="en-US" sz="2000" dirty="0" smtClean="0"/>
              <a:t>humor</a:t>
            </a:r>
            <a:endParaRPr lang="en-US" sz="2000" dirty="0"/>
          </a:p>
        </p:txBody>
      </p:sp>
      <p:sp>
        <p:nvSpPr>
          <p:cNvPr id="4" name="Date Placeholder 3"/>
          <p:cNvSpPr>
            <a:spLocks noGrp="1"/>
          </p:cNvSpPr>
          <p:nvPr>
            <p:ph type="dt" sz="half" idx="10"/>
          </p:nvPr>
        </p:nvSpPr>
        <p:spPr/>
        <p:txBody>
          <a:bodyPr/>
          <a:lstStyle/>
          <a:p>
            <a:fld id="{9CE4B4C3-9941-4BAE-866B-61D9ABE2AC53}" type="datetime1">
              <a:rPr lang="en-US" smtClean="0"/>
              <a:t>5/17/2016</a:t>
            </a:fld>
            <a:endParaRPr lang="en-US"/>
          </a:p>
        </p:txBody>
      </p:sp>
      <p:sp>
        <p:nvSpPr>
          <p:cNvPr id="5" name="Slide Number Placeholder 4"/>
          <p:cNvSpPr>
            <a:spLocks noGrp="1"/>
          </p:cNvSpPr>
          <p:nvPr>
            <p:ph type="sldNum" sz="quarter" idx="12"/>
          </p:nvPr>
        </p:nvSpPr>
        <p:spPr/>
        <p:txBody>
          <a:bodyPr/>
          <a:lstStyle/>
          <a:p>
            <a:fld id="{39FCBB41-ED3D-4A8D-A680-6F37BBFAF4DB}" type="slidenum">
              <a:rPr lang="en-US" smtClean="0"/>
              <a:pPr/>
              <a:t>33</a:t>
            </a:fld>
            <a:endParaRPr lang="en-US"/>
          </a:p>
        </p:txBody>
      </p:sp>
      <p:sp>
        <p:nvSpPr>
          <p:cNvPr id="6" name="Content Placeholder 2"/>
          <p:cNvSpPr txBox="1">
            <a:spLocks/>
          </p:cNvSpPr>
          <p:nvPr/>
        </p:nvSpPr>
        <p:spPr>
          <a:xfrm>
            <a:off x="4267200" y="1200150"/>
            <a:ext cx="4343400" cy="33944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t>Self-sufficiency</a:t>
            </a:r>
          </a:p>
          <a:p>
            <a:r>
              <a:rPr lang="en-US" sz="2000" dirty="0" smtClean="0"/>
              <a:t>Sense of mastery</a:t>
            </a:r>
          </a:p>
          <a:p>
            <a:r>
              <a:rPr lang="en-US" sz="2000" dirty="0" smtClean="0"/>
              <a:t>Optimism</a:t>
            </a:r>
          </a:p>
          <a:p>
            <a:r>
              <a:rPr lang="en-US" sz="2000" dirty="0" smtClean="0"/>
              <a:t>Interpersonal abilities</a:t>
            </a:r>
          </a:p>
          <a:p>
            <a:r>
              <a:rPr lang="en-US" sz="2000" dirty="0" smtClean="0"/>
              <a:t>Sense of safety</a:t>
            </a:r>
          </a:p>
          <a:p>
            <a:r>
              <a:rPr lang="en-US" sz="2000" dirty="0" smtClean="0"/>
              <a:t>Religious affiliation</a:t>
            </a:r>
          </a:p>
          <a:p>
            <a:r>
              <a:rPr lang="en-US" sz="2000" dirty="0" smtClean="0"/>
              <a:t>Strong role models</a:t>
            </a:r>
          </a:p>
          <a:p>
            <a:r>
              <a:rPr lang="en-US" sz="2000" dirty="0" smtClean="0"/>
              <a:t>Emotional sustenance </a:t>
            </a:r>
            <a:endParaRPr lang="en-US" sz="2000" dirty="0"/>
          </a:p>
        </p:txBody>
      </p:sp>
    </p:spTree>
    <p:extLst>
      <p:ext uri="{BB962C8B-B14F-4D97-AF65-F5344CB8AC3E}">
        <p14:creationId xmlns:p14="http://schemas.microsoft.com/office/powerpoint/2010/main" val="14644371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ctrTitle"/>
          </p:nvPr>
        </p:nvSpPr>
        <p:spPr>
          <a:xfrm>
            <a:off x="762000" y="400050"/>
            <a:ext cx="7772400" cy="1371600"/>
          </a:xfrm>
        </p:spPr>
        <p:txBody>
          <a:bodyPr/>
          <a:lstStyle/>
          <a:p>
            <a:r>
              <a:rPr lang="en-US" dirty="0" smtClean="0">
                <a:latin typeface="Calibri" charset="0"/>
              </a:rPr>
              <a:t>Thank You</a:t>
            </a:r>
            <a:endParaRPr lang="en-US" dirty="0">
              <a:latin typeface="Calibri" charset="0"/>
            </a:endParaRPr>
          </a:p>
        </p:txBody>
      </p:sp>
      <p:pic>
        <p:nvPicPr>
          <p:cNvPr id="1843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276350"/>
            <a:ext cx="362585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24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B9759A2D-4A7A-458C-95DA-AD31656F8536}" type="datetime1">
              <a:rPr lang="en-US" smtClean="0"/>
              <a:t>5/17/2016</a:t>
            </a:fld>
            <a:endParaRPr lang="en-US"/>
          </a:p>
        </p:txBody>
      </p:sp>
      <p:sp>
        <p:nvSpPr>
          <p:cNvPr id="5" name="Slide Number Placeholder 4"/>
          <p:cNvSpPr>
            <a:spLocks noGrp="1"/>
          </p:cNvSpPr>
          <p:nvPr>
            <p:ph type="sldNum" sz="quarter" idx="12"/>
          </p:nvPr>
        </p:nvSpPr>
        <p:spPr/>
        <p:txBody>
          <a:bodyPr/>
          <a:lstStyle/>
          <a:p>
            <a:fld id="{39FCBB41-ED3D-4A8D-A680-6F37BBFAF4DB}" type="slidenum">
              <a:rPr lang="en-US" smtClean="0"/>
              <a:pPr/>
              <a:t>35</a:t>
            </a:fld>
            <a:endParaRPr lang="en-US"/>
          </a:p>
        </p:txBody>
      </p:sp>
    </p:spTree>
    <p:extLst>
      <p:ext uri="{BB962C8B-B14F-4D97-AF65-F5344CB8AC3E}">
        <p14:creationId xmlns:p14="http://schemas.microsoft.com/office/powerpoint/2010/main" val="11721765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solidFill>
                  <a:schemeClr val="tx1"/>
                </a:solidFill>
                <a:latin typeface="Calibri" charset="0"/>
              </a:rPr>
              <a:t>Works Cited</a:t>
            </a:r>
          </a:p>
        </p:txBody>
      </p:sp>
      <p:sp>
        <p:nvSpPr>
          <p:cNvPr id="20483" name="Rectangle 3"/>
          <p:cNvSpPr>
            <a:spLocks noGrp="1" noChangeArrowheads="1"/>
          </p:cNvSpPr>
          <p:nvPr>
            <p:ph sz="quarter" idx="1"/>
          </p:nvPr>
        </p:nvSpPr>
        <p:spPr>
          <a:xfrm>
            <a:off x="457200" y="927091"/>
            <a:ext cx="8229600" cy="3854459"/>
          </a:xfrm>
        </p:spPr>
        <p:txBody>
          <a:bodyPr>
            <a:noAutofit/>
          </a:bodyPr>
          <a:lstStyle/>
          <a:p>
            <a:pPr>
              <a:lnSpc>
                <a:spcPct val="110000"/>
              </a:lnSpc>
              <a:spcBef>
                <a:spcPts val="0"/>
              </a:spcBef>
            </a:pPr>
            <a:r>
              <a:rPr lang="en-US" sz="900" dirty="0" smtClean="0">
                <a:latin typeface="Calibri" charset="0"/>
              </a:rPr>
              <a:t>Bowman, Cynthia. </a:t>
            </a:r>
            <a:r>
              <a:rPr lang="ja-JP" altLang="en-US" sz="900" dirty="0">
                <a:latin typeface="Calibri" charset="0"/>
              </a:rPr>
              <a:t>“</a:t>
            </a:r>
            <a:r>
              <a:rPr lang="en-US" sz="900" dirty="0">
                <a:latin typeface="Calibri" charset="0"/>
              </a:rPr>
              <a:t>Domestic Violence: Does the African context demand a different approach?</a:t>
            </a:r>
            <a:r>
              <a:rPr lang="ja-JP" altLang="en-US" sz="900" dirty="0">
                <a:latin typeface="Calibri" charset="0"/>
              </a:rPr>
              <a:t>”</a:t>
            </a:r>
            <a:r>
              <a:rPr lang="en-US" sz="900" dirty="0">
                <a:latin typeface="Calibri" charset="0"/>
              </a:rPr>
              <a:t> International Journal of Law and Psychiatry 26 (2003) 473-491</a:t>
            </a:r>
            <a:r>
              <a:rPr lang="en-US" sz="900" dirty="0" smtClean="0">
                <a:latin typeface="Calibri" charset="0"/>
              </a:rPr>
              <a:t>.</a:t>
            </a:r>
          </a:p>
          <a:p>
            <a:pPr>
              <a:lnSpc>
                <a:spcPct val="110000"/>
              </a:lnSpc>
              <a:spcBef>
                <a:spcPts val="0"/>
              </a:spcBef>
            </a:pPr>
            <a:r>
              <a:rPr lang="en-US" sz="900" dirty="0" smtClean="0">
                <a:latin typeface="Calibri" charset="0"/>
              </a:rPr>
              <a:t>Devries et al, “Intimate Partner Violence and Incident Depressive Symptoms and Suicide Attempts: A Systematic Review of Longitudinal Studies.” PLOS, 2013</a:t>
            </a:r>
          </a:p>
          <a:p>
            <a:pPr>
              <a:lnSpc>
                <a:spcPct val="110000"/>
              </a:lnSpc>
              <a:spcBef>
                <a:spcPts val="0"/>
              </a:spcBef>
            </a:pPr>
            <a:r>
              <a:rPr lang="en-US" sz="900" dirty="0" err="1" smtClean="0">
                <a:latin typeface="Calibri" charset="0"/>
              </a:rPr>
              <a:t>Gondolf</a:t>
            </a:r>
            <a:r>
              <a:rPr lang="en-US" sz="900" dirty="0" smtClean="0">
                <a:latin typeface="Calibri" charset="0"/>
              </a:rPr>
              <a:t>, E.W., &amp; Williams, O.J. (2001). Culturally focused batterer counseling for African American men. Trauma, Violence, &amp; Abuse: A Review Journal, 2(4), 283-295</a:t>
            </a:r>
            <a:endParaRPr lang="en-US" sz="900" dirty="0">
              <a:latin typeface="Calibri" charset="0"/>
            </a:endParaRPr>
          </a:p>
          <a:p>
            <a:pPr>
              <a:lnSpc>
                <a:spcPct val="110000"/>
              </a:lnSpc>
              <a:spcBef>
                <a:spcPts val="0"/>
              </a:spcBef>
            </a:pPr>
            <a:r>
              <a:rPr lang="en-US" sz="900" dirty="0"/>
              <a:t>Gupta, J., et al. (2009). "</a:t>
            </a:r>
            <a:r>
              <a:rPr lang="en-US" sz="900" dirty="0" err="1"/>
              <a:t>Premigration</a:t>
            </a:r>
            <a:r>
              <a:rPr lang="en-US" sz="900" dirty="0"/>
              <a:t> exposure to political violence and perpetration of intimate partner violence among immigrant men in Boston." </a:t>
            </a:r>
            <a:r>
              <a:rPr lang="en-US" sz="900" u="sng" dirty="0"/>
              <a:t>Am J Public Health</a:t>
            </a:r>
            <a:r>
              <a:rPr lang="en-US" sz="900" dirty="0"/>
              <a:t> </a:t>
            </a:r>
            <a:r>
              <a:rPr lang="en-US" sz="900" b="1" dirty="0"/>
              <a:t>99</a:t>
            </a:r>
            <a:r>
              <a:rPr lang="en-US" sz="900" dirty="0"/>
              <a:t>(3): 462-469. </a:t>
            </a:r>
            <a:endParaRPr lang="en-US" sz="900" dirty="0" smtClean="0">
              <a:latin typeface="Calibri" charset="0"/>
            </a:endParaRPr>
          </a:p>
          <a:p>
            <a:pPr>
              <a:lnSpc>
                <a:spcPct val="110000"/>
              </a:lnSpc>
              <a:spcBef>
                <a:spcPts val="0"/>
              </a:spcBef>
            </a:pPr>
            <a:r>
              <a:rPr lang="en-US" sz="900" dirty="0" smtClean="0">
                <a:latin typeface="Calibri" charset="0"/>
              </a:rPr>
              <a:t>Ibrahim, Halima. Interview. 7/17/06</a:t>
            </a:r>
          </a:p>
          <a:p>
            <a:pPr>
              <a:lnSpc>
                <a:spcPct val="110000"/>
              </a:lnSpc>
              <a:spcBef>
                <a:spcPts val="0"/>
              </a:spcBef>
            </a:pPr>
            <a:r>
              <a:rPr lang="en-US" sz="900" dirty="0"/>
              <a:t>The Immigrant Power and Control Wheel was adapted from the Power and Control Wheel developed by the Domestic Abuse Intervention Project, Duluth, MN. Immigrant Wheel:  http://</a:t>
            </a:r>
            <a:r>
              <a:rPr lang="en-US" sz="900" dirty="0" err="1"/>
              <a:t>www.endabuse.org</a:t>
            </a:r>
            <a:r>
              <a:rPr lang="en-US" sz="900" dirty="0"/>
              <a:t>/content/features/detail/778</a:t>
            </a:r>
            <a:r>
              <a:rPr lang="en-US" sz="900" dirty="0" smtClean="0"/>
              <a:t>/</a:t>
            </a:r>
            <a:endParaRPr lang="en-US" sz="900" dirty="0" smtClean="0">
              <a:latin typeface="Calibri" charset="0"/>
            </a:endParaRPr>
          </a:p>
          <a:p>
            <a:pPr>
              <a:lnSpc>
                <a:spcPct val="110000"/>
              </a:lnSpc>
              <a:spcBef>
                <a:spcPts val="0"/>
              </a:spcBef>
            </a:pPr>
            <a:r>
              <a:rPr lang="en-US" sz="900" dirty="0" smtClean="0">
                <a:latin typeface="Calibri" charset="0"/>
              </a:rPr>
              <a:t>International Self-Reliance Agency for Women (</a:t>
            </a:r>
            <a:r>
              <a:rPr lang="en-US" sz="900" dirty="0" smtClean="0">
                <a:latin typeface="Calibri" charset="0"/>
                <a:hlinkClick r:id="rId3"/>
              </a:rPr>
              <a:t>www.isaw.org</a:t>
            </a:r>
            <a:r>
              <a:rPr lang="en-US" sz="900" dirty="0" smtClean="0">
                <a:latin typeface="Calibri" charset="0"/>
              </a:rPr>
              <a:t>)</a:t>
            </a:r>
          </a:p>
          <a:p>
            <a:pPr>
              <a:lnSpc>
                <a:spcPct val="110000"/>
              </a:lnSpc>
              <a:spcBef>
                <a:spcPts val="0"/>
              </a:spcBef>
            </a:pPr>
            <a:r>
              <a:rPr lang="en-US" sz="900" dirty="0" smtClean="0">
                <a:latin typeface="Calibri" charset="0"/>
              </a:rPr>
              <a:t>McCabe, Kristen, “African Immigrants in the United States.” Migration Information Source. 2011.</a:t>
            </a:r>
          </a:p>
          <a:p>
            <a:pPr>
              <a:lnSpc>
                <a:spcPct val="110000"/>
              </a:lnSpc>
              <a:spcBef>
                <a:spcPts val="0"/>
              </a:spcBef>
            </a:pPr>
            <a:r>
              <a:rPr lang="en-US" sz="900" dirty="0" smtClean="0">
                <a:latin typeface="Calibri" charset="0"/>
              </a:rPr>
              <a:t>Raj, A., &amp; Silverman, J. (2002). Violence against immigrant women: The roles of culture, context, and legal immigrant status on intimate partner violence. Violence Against Women, 8 (3), 367-398</a:t>
            </a:r>
          </a:p>
          <a:p>
            <a:pPr>
              <a:lnSpc>
                <a:spcPct val="110000"/>
              </a:lnSpc>
              <a:spcBef>
                <a:spcPts val="0"/>
              </a:spcBef>
            </a:pPr>
            <a:r>
              <a:rPr lang="en-US" sz="900" dirty="0" smtClean="0">
                <a:latin typeface="Calibri" charset="0"/>
              </a:rPr>
              <a:t>Rutgers University School of Social Work, Center on Violence Against Women &amp; Children. Immigrant Domestic Violence. Presentation. Obtained May 2014. </a:t>
            </a:r>
          </a:p>
          <a:p>
            <a:pPr>
              <a:lnSpc>
                <a:spcPct val="110000"/>
              </a:lnSpc>
              <a:spcBef>
                <a:spcPts val="0"/>
              </a:spcBef>
            </a:pPr>
            <a:r>
              <a:rPr lang="en-US" sz="900" dirty="0" err="1" smtClean="0">
                <a:latin typeface="Calibri" charset="0"/>
              </a:rPr>
              <a:t>Stockl</a:t>
            </a:r>
            <a:r>
              <a:rPr lang="en-US" sz="900" dirty="0" smtClean="0">
                <a:latin typeface="Calibri" charset="0"/>
              </a:rPr>
              <a:t> et al, “The Global Prevalence of Intimate Partner Homicide: a systematic review.” Lancet, 2013</a:t>
            </a:r>
          </a:p>
          <a:p>
            <a:pPr>
              <a:lnSpc>
                <a:spcPct val="110000"/>
              </a:lnSpc>
              <a:spcBef>
                <a:spcPts val="0"/>
              </a:spcBef>
            </a:pPr>
            <a:r>
              <a:rPr lang="en-US" sz="900" dirty="0" smtClean="0">
                <a:latin typeface="Calibri" charset="0"/>
              </a:rPr>
              <a:t>Ting, Laura. “Out of Africa: Coping Strategies of African Immigrant Women Survivors of Intimate Partner Violence.” Health Care for Women International, 2010.</a:t>
            </a:r>
          </a:p>
          <a:p>
            <a:pPr>
              <a:lnSpc>
                <a:spcPct val="110000"/>
              </a:lnSpc>
              <a:spcBef>
                <a:spcPts val="0"/>
              </a:spcBef>
            </a:pPr>
            <a:r>
              <a:rPr lang="en-US" sz="900" dirty="0" smtClean="0">
                <a:latin typeface="Calibri" charset="0"/>
              </a:rPr>
              <a:t>Ting &amp; </a:t>
            </a:r>
            <a:r>
              <a:rPr lang="en-US" sz="900" dirty="0" err="1" smtClean="0">
                <a:latin typeface="Calibri" charset="0"/>
              </a:rPr>
              <a:t>Panchanadeswaran</a:t>
            </a:r>
            <a:r>
              <a:rPr lang="en-US" sz="900" dirty="0" smtClean="0">
                <a:latin typeface="Calibri" charset="0"/>
              </a:rPr>
              <a:t>. ‘Barriers to Help-Seeking Among Immigrant African Women Survivors of Partner Abuse: Listening to Women’s Own Voices.” Journal of Aggression, Maltreatment &amp; Trauma, 2009.</a:t>
            </a:r>
            <a:endParaRPr lang="en-US" sz="900" dirty="0">
              <a:latin typeface="Calibri" charset="0"/>
            </a:endParaRPr>
          </a:p>
          <a:p>
            <a:pPr>
              <a:lnSpc>
                <a:spcPct val="110000"/>
              </a:lnSpc>
              <a:spcBef>
                <a:spcPts val="0"/>
              </a:spcBef>
            </a:pPr>
            <a:r>
              <a:rPr lang="en-US" sz="900" dirty="0">
                <a:latin typeface="Calibri" charset="0"/>
              </a:rPr>
              <a:t>World Health Organization. </a:t>
            </a:r>
            <a:r>
              <a:rPr lang="ja-JP" altLang="en-US" sz="900" dirty="0">
                <a:latin typeface="Calibri" charset="0"/>
              </a:rPr>
              <a:t>“</a:t>
            </a:r>
            <a:r>
              <a:rPr lang="en-US" sz="900" dirty="0">
                <a:latin typeface="Calibri" charset="0"/>
              </a:rPr>
              <a:t>Summary Report: WHO Multi-country Study on Women</a:t>
            </a:r>
            <a:r>
              <a:rPr lang="ja-JP" altLang="en-US" sz="900" dirty="0">
                <a:latin typeface="Calibri" charset="0"/>
              </a:rPr>
              <a:t>’</a:t>
            </a:r>
            <a:r>
              <a:rPr lang="en-US" sz="900" dirty="0">
                <a:latin typeface="Calibri" charset="0"/>
              </a:rPr>
              <a:t>s Health and Domestic Violence against Women.</a:t>
            </a:r>
            <a:r>
              <a:rPr lang="ja-JP" altLang="en-US" sz="900" dirty="0">
                <a:latin typeface="Calibri" charset="0"/>
              </a:rPr>
              <a:t>”</a:t>
            </a:r>
            <a:r>
              <a:rPr lang="en-US" sz="900" dirty="0">
                <a:latin typeface="Calibri" charset="0"/>
              </a:rPr>
              <a:t> Switzerland: World </a:t>
            </a:r>
            <a:r>
              <a:rPr lang="en-US" sz="900" dirty="0" smtClean="0">
                <a:latin typeface="Calibri" charset="0"/>
              </a:rPr>
              <a:t>Health </a:t>
            </a:r>
            <a:r>
              <a:rPr lang="en-US" sz="900" dirty="0">
                <a:latin typeface="Calibri" charset="0"/>
              </a:rPr>
              <a:t>Organization, </a:t>
            </a:r>
            <a:r>
              <a:rPr lang="en-US" sz="900" dirty="0" smtClean="0">
                <a:latin typeface="Calibri" charset="0"/>
              </a:rPr>
              <a:t>2005</a:t>
            </a:r>
          </a:p>
          <a:p>
            <a:pPr>
              <a:lnSpc>
                <a:spcPct val="110000"/>
              </a:lnSpc>
              <a:spcBef>
                <a:spcPts val="0"/>
              </a:spcBef>
            </a:pPr>
            <a:r>
              <a:rPr lang="en-US" sz="900" dirty="0" smtClean="0">
                <a:latin typeface="Calibri" charset="0"/>
              </a:rPr>
              <a:t>World Health Organization, London School of Hygiene and Tropical Medicine, South African Medical Research Council. </a:t>
            </a:r>
            <a:r>
              <a:rPr lang="en-US" sz="900" dirty="0" smtClean="0"/>
              <a:t>Global and regional estimates of violence against women. 2013</a:t>
            </a:r>
          </a:p>
          <a:p>
            <a:pPr>
              <a:lnSpc>
                <a:spcPct val="110000"/>
              </a:lnSpc>
              <a:spcBef>
                <a:spcPts val="0"/>
              </a:spcBef>
            </a:pPr>
            <a:endParaRPr lang="en-US" sz="900" dirty="0">
              <a:latin typeface="Calibri" charset="0"/>
            </a:endParaRPr>
          </a:p>
        </p:txBody>
      </p:sp>
    </p:spTree>
    <p:extLst>
      <p:ext uri="{BB962C8B-B14F-4D97-AF65-F5344CB8AC3E}">
        <p14:creationId xmlns:p14="http://schemas.microsoft.com/office/powerpoint/2010/main" val="268505751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DEB7AE90-6140-48DF-96EA-D918E1204C9B}" type="datetime1">
              <a:rPr lang="en-US" smtClean="0"/>
              <a:t>5/17/2016</a:t>
            </a:fld>
            <a:endParaRPr lang="en-US"/>
          </a:p>
        </p:txBody>
      </p:sp>
      <p:sp>
        <p:nvSpPr>
          <p:cNvPr id="5" name="Slide Number Placeholder 4"/>
          <p:cNvSpPr>
            <a:spLocks noGrp="1"/>
          </p:cNvSpPr>
          <p:nvPr>
            <p:ph type="sldNum" sz="quarter" idx="12"/>
          </p:nvPr>
        </p:nvSpPr>
        <p:spPr/>
        <p:txBody>
          <a:bodyPr/>
          <a:lstStyle/>
          <a:p>
            <a:fld id="{39FCBB41-ED3D-4A8D-A680-6F37BBFAF4DB}" type="slidenum">
              <a:rPr lang="en-US" smtClean="0"/>
              <a:pPr/>
              <a:t>37</a:t>
            </a:fld>
            <a:endParaRPr lang="en-US"/>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5085" t="18522" r="48715" b="41751"/>
          <a:stretch/>
        </p:blipFill>
        <p:spPr bwMode="auto">
          <a:xfrm>
            <a:off x="2057400" y="1352550"/>
            <a:ext cx="5029199"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191000" y="4171950"/>
            <a:ext cx="3810000" cy="369332"/>
          </a:xfrm>
          <a:prstGeom prst="rect">
            <a:avLst/>
          </a:prstGeom>
          <a:noFill/>
        </p:spPr>
        <p:txBody>
          <a:bodyPr wrap="square" rtlCol="0">
            <a:spAutoFit/>
          </a:bodyPr>
          <a:lstStyle/>
          <a:p>
            <a:r>
              <a:rPr lang="en-US" dirty="0" smtClean="0"/>
              <a:t>Yehuda </a:t>
            </a:r>
            <a:r>
              <a:rPr lang="da-DK" dirty="0" smtClean="0"/>
              <a:t>et </a:t>
            </a:r>
            <a:r>
              <a:rPr lang="da-DK" dirty="0"/>
              <a:t>al, </a:t>
            </a:r>
            <a:r>
              <a:rPr lang="da-DK" dirty="0" smtClean="0"/>
              <a:t>Nat </a:t>
            </a:r>
            <a:r>
              <a:rPr lang="da-DK" dirty="0"/>
              <a:t>rev dis </a:t>
            </a:r>
            <a:r>
              <a:rPr lang="da-DK" dirty="0" smtClean="0"/>
              <a:t>primers, 2015</a:t>
            </a:r>
            <a:endParaRPr lang="en-US" dirty="0"/>
          </a:p>
        </p:txBody>
      </p:sp>
    </p:spTree>
    <p:extLst>
      <p:ext uri="{BB962C8B-B14F-4D97-AF65-F5344CB8AC3E}">
        <p14:creationId xmlns:p14="http://schemas.microsoft.com/office/powerpoint/2010/main" val="34407641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Complex Trauma</a:t>
            </a:r>
            <a:endParaRPr lang="en-US" dirty="0"/>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41356355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DC0AF3FF-E3F4-4B49-8045-035A7BF8FF5F}" type="datetime1">
              <a:rPr lang="en-US" smtClean="0"/>
              <a:t>5/17/2016</a:t>
            </a:fld>
            <a:endParaRPr lang="en-US"/>
          </a:p>
        </p:txBody>
      </p:sp>
      <p:sp>
        <p:nvSpPr>
          <p:cNvPr id="5" name="Slide Number Placeholder 4"/>
          <p:cNvSpPr>
            <a:spLocks noGrp="1"/>
          </p:cNvSpPr>
          <p:nvPr>
            <p:ph type="sldNum" sz="quarter" idx="12"/>
          </p:nvPr>
        </p:nvSpPr>
        <p:spPr/>
        <p:txBody>
          <a:bodyPr/>
          <a:lstStyle/>
          <a:p>
            <a:fld id="{39FCBB41-ED3D-4A8D-A680-6F37BBFAF4DB}" type="slidenum">
              <a:rPr lang="en-US" smtClean="0"/>
              <a:pPr/>
              <a:t>39</a:t>
            </a:fld>
            <a:endParaRPr lang="en-US"/>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2277" t="67381" r="29966" b="10701"/>
          <a:stretch/>
        </p:blipFill>
        <p:spPr bwMode="auto">
          <a:xfrm>
            <a:off x="1371600" y="1733550"/>
            <a:ext cx="62484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191000" y="4171950"/>
            <a:ext cx="3810000" cy="369332"/>
          </a:xfrm>
          <a:prstGeom prst="rect">
            <a:avLst/>
          </a:prstGeom>
          <a:noFill/>
        </p:spPr>
        <p:txBody>
          <a:bodyPr wrap="square" rtlCol="0">
            <a:spAutoFit/>
          </a:bodyPr>
          <a:lstStyle/>
          <a:p>
            <a:r>
              <a:rPr lang="en-US" dirty="0" smtClean="0"/>
              <a:t>Yehuda </a:t>
            </a:r>
            <a:r>
              <a:rPr lang="da-DK" dirty="0" smtClean="0"/>
              <a:t>et </a:t>
            </a:r>
            <a:r>
              <a:rPr lang="da-DK" dirty="0"/>
              <a:t>al, </a:t>
            </a:r>
            <a:r>
              <a:rPr lang="da-DK" dirty="0" smtClean="0"/>
              <a:t>Nat </a:t>
            </a:r>
            <a:r>
              <a:rPr lang="da-DK" dirty="0"/>
              <a:t>rev dis </a:t>
            </a:r>
            <a:r>
              <a:rPr lang="da-DK" dirty="0" smtClean="0"/>
              <a:t>primers, 2015</a:t>
            </a:r>
            <a:endParaRPr lang="en-US" dirty="0"/>
          </a:p>
        </p:txBody>
      </p:sp>
    </p:spTree>
    <p:extLst>
      <p:ext uri="{BB962C8B-B14F-4D97-AF65-F5344CB8AC3E}">
        <p14:creationId xmlns:p14="http://schemas.microsoft.com/office/powerpoint/2010/main" val="163268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363141"/>
            <a:ext cx="7556500" cy="569119"/>
          </a:xfrm>
        </p:spPr>
        <p:txBody>
          <a:bodyPr rtlCol="0">
            <a:noAutofit/>
          </a:bodyPr>
          <a:lstStyle/>
          <a:p>
            <a:pPr eaLnBrk="1" fontAlgn="auto" hangingPunct="1">
              <a:spcAft>
                <a:spcPts val="0"/>
              </a:spcAft>
              <a:defRPr/>
            </a:pPr>
            <a:r>
              <a:rPr lang="en-US" dirty="0" smtClean="0">
                <a:cs typeface="Garamond"/>
              </a:rPr>
              <a:t>Intimate Partner Violence</a:t>
            </a:r>
            <a:endParaRPr lang="en-US" dirty="0">
              <a:cs typeface="Garamond"/>
            </a:endParaRPr>
          </a:p>
        </p:txBody>
      </p:sp>
      <p:sp>
        <p:nvSpPr>
          <p:cNvPr id="3" name="Content Placeholder 2"/>
          <p:cNvSpPr>
            <a:spLocks noGrp="1"/>
          </p:cNvSpPr>
          <p:nvPr>
            <p:ph idx="1"/>
          </p:nvPr>
        </p:nvSpPr>
        <p:spPr/>
        <p:txBody>
          <a:bodyPr>
            <a:normAutofit/>
          </a:bodyPr>
          <a:lstStyle/>
          <a:p>
            <a:pPr marL="0" indent="0">
              <a:lnSpc>
                <a:spcPct val="90000"/>
              </a:lnSpc>
              <a:buNone/>
            </a:pPr>
            <a:r>
              <a:rPr lang="en-US" sz="2800" dirty="0" smtClean="0">
                <a:latin typeface="Garamond"/>
                <a:cs typeface="Garamond"/>
              </a:rPr>
              <a:t>CDC definition:</a:t>
            </a:r>
            <a:r>
              <a:rPr lang="en-US" sz="2800" dirty="0">
                <a:latin typeface="Garamond"/>
                <a:cs typeface="Garamond"/>
              </a:rPr>
              <a:t>	</a:t>
            </a:r>
            <a:endParaRPr lang="en-US" sz="2800" dirty="0" smtClean="0">
              <a:latin typeface="Garamond"/>
              <a:cs typeface="Garamond"/>
            </a:endParaRPr>
          </a:p>
          <a:p>
            <a:pPr marL="0" indent="0">
              <a:lnSpc>
                <a:spcPct val="90000"/>
              </a:lnSpc>
              <a:buNone/>
            </a:pPr>
            <a:r>
              <a:rPr lang="en-US" sz="2800" dirty="0">
                <a:latin typeface="Garamond"/>
                <a:cs typeface="Garamond"/>
              </a:rPr>
              <a:t>	</a:t>
            </a:r>
            <a:r>
              <a:rPr lang="en-US" sz="2800" dirty="0" smtClean="0">
                <a:latin typeface="Garamond"/>
                <a:cs typeface="Garamond"/>
              </a:rPr>
              <a:t>“Intimate </a:t>
            </a:r>
            <a:r>
              <a:rPr lang="en-US" sz="2800" dirty="0">
                <a:latin typeface="Garamond"/>
                <a:cs typeface="Garamond"/>
              </a:rPr>
              <a:t>partner violence includes physical </a:t>
            </a:r>
            <a:r>
              <a:rPr lang="en-US" sz="2800" dirty="0" smtClean="0">
                <a:latin typeface="Garamond"/>
                <a:cs typeface="Garamond"/>
              </a:rPr>
              <a:t>	violence</a:t>
            </a:r>
            <a:r>
              <a:rPr lang="en-US" sz="2800" dirty="0">
                <a:latin typeface="Garamond"/>
                <a:cs typeface="Garamond"/>
              </a:rPr>
              <a:t>, </a:t>
            </a:r>
            <a:r>
              <a:rPr lang="en-US" sz="2800" dirty="0" smtClean="0">
                <a:latin typeface="Garamond"/>
                <a:cs typeface="Garamond"/>
              </a:rPr>
              <a:t>sexual </a:t>
            </a:r>
            <a:r>
              <a:rPr lang="en-US" sz="2800" dirty="0">
                <a:latin typeface="Garamond"/>
                <a:cs typeface="Garamond"/>
              </a:rPr>
              <a:t>violence, stalking and psychological </a:t>
            </a:r>
            <a:r>
              <a:rPr lang="en-US" sz="2800" dirty="0" smtClean="0">
                <a:latin typeface="Garamond"/>
                <a:cs typeface="Garamond"/>
              </a:rPr>
              <a:t>	aggression (</a:t>
            </a:r>
            <a:r>
              <a:rPr lang="en-US" sz="2800" dirty="0">
                <a:latin typeface="Garamond"/>
                <a:cs typeface="Garamond"/>
              </a:rPr>
              <a:t>including coercive tactics) by a current </a:t>
            </a:r>
            <a:r>
              <a:rPr lang="en-US" sz="2800" dirty="0" smtClean="0">
                <a:latin typeface="Garamond"/>
                <a:cs typeface="Garamond"/>
              </a:rPr>
              <a:t>	or </a:t>
            </a:r>
            <a:r>
              <a:rPr lang="en-US" sz="2800" dirty="0">
                <a:latin typeface="Garamond"/>
                <a:cs typeface="Garamond"/>
              </a:rPr>
              <a:t>former </a:t>
            </a:r>
            <a:r>
              <a:rPr lang="en-US" sz="2800" dirty="0" smtClean="0">
                <a:latin typeface="Garamond"/>
                <a:cs typeface="Garamond"/>
              </a:rPr>
              <a:t>intimate partner </a:t>
            </a:r>
            <a:r>
              <a:rPr lang="en-US" sz="2800" dirty="0">
                <a:latin typeface="Garamond"/>
                <a:cs typeface="Garamond"/>
              </a:rPr>
              <a:t>(i.e., </a:t>
            </a:r>
            <a:r>
              <a:rPr lang="en-US" sz="2800" dirty="0" smtClean="0">
                <a:latin typeface="Garamond"/>
                <a:cs typeface="Garamond"/>
              </a:rPr>
              <a:t>spouse, 	boyfriend/girlfriend</a:t>
            </a:r>
            <a:r>
              <a:rPr lang="en-US" sz="2800" dirty="0">
                <a:latin typeface="Garamond"/>
                <a:cs typeface="Garamond"/>
              </a:rPr>
              <a:t>, </a:t>
            </a:r>
            <a:r>
              <a:rPr lang="en-US" sz="2800" dirty="0" smtClean="0">
                <a:latin typeface="Garamond"/>
                <a:cs typeface="Garamond"/>
              </a:rPr>
              <a:t>dating </a:t>
            </a:r>
            <a:r>
              <a:rPr lang="en-US" sz="2800" dirty="0">
                <a:latin typeface="Garamond"/>
                <a:cs typeface="Garamond"/>
              </a:rPr>
              <a:t>partner, or </a:t>
            </a:r>
            <a:r>
              <a:rPr lang="en-US" sz="2800" dirty="0" smtClean="0">
                <a:latin typeface="Garamond"/>
                <a:cs typeface="Garamond"/>
              </a:rPr>
              <a:t>ongoing 	sexual partner).”</a:t>
            </a:r>
            <a:endParaRPr lang="en-US" altLang="en-US" sz="2800" dirty="0" smtClean="0">
              <a:latin typeface="Garamond"/>
              <a:cs typeface="Garamond"/>
            </a:endParaRPr>
          </a:p>
          <a:p>
            <a:pPr marL="0" indent="0" eaLnBrk="1" hangingPunct="1">
              <a:lnSpc>
                <a:spcPct val="90000"/>
              </a:lnSpc>
              <a:buFont typeface="Arial" pitchFamily="34" charset="0"/>
              <a:buNone/>
            </a:pPr>
            <a:endParaRPr lang="en-US" altLang="en-US" sz="3000" dirty="0" smtClean="0">
              <a:latin typeface="Garamond"/>
              <a:cs typeface="Garamond"/>
            </a:endParaRPr>
          </a:p>
          <a:p>
            <a:pPr marL="0" indent="0" eaLnBrk="1" hangingPunct="1">
              <a:lnSpc>
                <a:spcPct val="90000"/>
              </a:lnSpc>
              <a:buFont typeface="Arial" pitchFamily="34" charset="0"/>
              <a:buNone/>
            </a:pPr>
            <a:endParaRPr lang="en-US" altLang="en-US" sz="3000" dirty="0" smtClean="0">
              <a:latin typeface="Garamond"/>
              <a:cs typeface="Garamond"/>
            </a:endParaRPr>
          </a:p>
        </p:txBody>
      </p:sp>
    </p:spTree>
    <p:extLst>
      <p:ext uri="{BB962C8B-B14F-4D97-AF65-F5344CB8AC3E}">
        <p14:creationId xmlns:p14="http://schemas.microsoft.com/office/powerpoint/2010/main" val="6757251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 Informed Model of Care</a:t>
            </a:r>
            <a:endParaRPr lang="en-US" dirty="0"/>
          </a:p>
        </p:txBody>
      </p:sp>
      <p:sp>
        <p:nvSpPr>
          <p:cNvPr id="3" name="Content Placeholder 2"/>
          <p:cNvSpPr>
            <a:spLocks noGrp="1"/>
          </p:cNvSpPr>
          <p:nvPr>
            <p:ph idx="1"/>
          </p:nvPr>
        </p:nvSpPr>
        <p:spPr/>
        <p:txBody>
          <a:bodyPr>
            <a:normAutofit/>
          </a:bodyPr>
          <a:lstStyle/>
          <a:p>
            <a:r>
              <a:rPr lang="en-US" dirty="0" smtClean="0">
                <a:latin typeface="+mj-lt"/>
              </a:rPr>
              <a:t>Widespread impact of trauma</a:t>
            </a:r>
          </a:p>
          <a:p>
            <a:r>
              <a:rPr lang="en-US" dirty="0" smtClean="0">
                <a:latin typeface="+mj-lt"/>
              </a:rPr>
              <a:t>Recognizes stages and symptoms of trauma </a:t>
            </a:r>
          </a:p>
          <a:p>
            <a:r>
              <a:rPr lang="en-US" dirty="0" smtClean="0">
                <a:latin typeface="+mj-lt"/>
              </a:rPr>
              <a:t>Integrate knowledge about trauma </a:t>
            </a:r>
            <a:endParaRPr lang="en-US" dirty="0" smtClean="0">
              <a:latin typeface="+mj-lt"/>
            </a:endParaRPr>
          </a:p>
          <a:p>
            <a:r>
              <a:rPr lang="en-US" dirty="0" smtClean="0">
                <a:latin typeface="+mj-lt"/>
              </a:rPr>
              <a:t>Actively </a:t>
            </a:r>
            <a:r>
              <a:rPr lang="en-US" dirty="0" smtClean="0">
                <a:latin typeface="+mj-lt"/>
              </a:rPr>
              <a:t>resist re-traumatization </a:t>
            </a:r>
            <a:endParaRPr lang="en-US" dirty="0" smtClean="0">
              <a:latin typeface="+mj-lt"/>
            </a:endParaRPr>
          </a:p>
          <a:p>
            <a:endParaRPr lang="en-US" dirty="0" smtClean="0">
              <a:latin typeface="+mj-lt"/>
            </a:endParaRPr>
          </a:p>
          <a:p>
            <a:endParaRPr lang="en-US" dirty="0">
              <a:latin typeface="+mj-lt"/>
            </a:endParaRPr>
          </a:p>
        </p:txBody>
      </p:sp>
      <p:sp>
        <p:nvSpPr>
          <p:cNvPr id="4" name="Date Placeholder 3"/>
          <p:cNvSpPr>
            <a:spLocks noGrp="1"/>
          </p:cNvSpPr>
          <p:nvPr>
            <p:ph type="dt" sz="half" idx="10"/>
          </p:nvPr>
        </p:nvSpPr>
        <p:spPr/>
        <p:txBody>
          <a:bodyPr/>
          <a:lstStyle/>
          <a:p>
            <a:fld id="{B0AF2ABC-F908-448B-87C9-1C24117BE15A}" type="datetimeFigureOut">
              <a:rPr lang="en-US" smtClean="0"/>
              <a:pPr/>
              <a:t>5/17/2016</a:t>
            </a:fld>
            <a:endParaRPr lang="en-US"/>
          </a:p>
        </p:txBody>
      </p:sp>
      <p:sp>
        <p:nvSpPr>
          <p:cNvPr id="5" name="Slide Number Placeholder 4"/>
          <p:cNvSpPr>
            <a:spLocks noGrp="1"/>
          </p:cNvSpPr>
          <p:nvPr>
            <p:ph type="sldNum" sz="quarter" idx="12"/>
          </p:nvPr>
        </p:nvSpPr>
        <p:spPr/>
        <p:txBody>
          <a:bodyPr/>
          <a:lstStyle/>
          <a:p>
            <a:fld id="{39FCBB41-ED3D-4A8D-A680-6F37BBFAF4DB}" type="slidenum">
              <a:rPr lang="en-US" smtClean="0"/>
              <a:pPr/>
              <a:t>5</a:t>
            </a:fld>
            <a:endParaRPr lang="en-US"/>
          </a:p>
        </p:txBody>
      </p:sp>
      <p:sp>
        <p:nvSpPr>
          <p:cNvPr id="6" name="TextBox 5"/>
          <p:cNvSpPr txBox="1"/>
          <p:nvPr/>
        </p:nvSpPr>
        <p:spPr>
          <a:xfrm>
            <a:off x="3352800" y="4246798"/>
            <a:ext cx="5257800" cy="307777"/>
          </a:xfrm>
          <a:prstGeom prst="rect">
            <a:avLst/>
          </a:prstGeom>
          <a:noFill/>
        </p:spPr>
        <p:txBody>
          <a:bodyPr wrap="square" rtlCol="0">
            <a:spAutoFit/>
          </a:bodyPr>
          <a:lstStyle/>
          <a:p>
            <a:pPr algn="r"/>
            <a:r>
              <a:rPr lang="en-US" sz="1400" dirty="0" smtClean="0">
                <a:hlinkClick r:id="rId3"/>
              </a:rPr>
              <a:t>SAMHSA</a:t>
            </a:r>
            <a:r>
              <a:rPr lang="en-US" sz="1400" dirty="0">
                <a:hlinkClick r:id="rId3"/>
              </a:rPr>
              <a:t>, Trauma and Justice Strategic Initiative, 2012</a:t>
            </a:r>
            <a:endParaRPr lang="en-US" sz="1400" dirty="0"/>
          </a:p>
        </p:txBody>
      </p:sp>
    </p:spTree>
    <p:extLst>
      <p:ext uri="{BB962C8B-B14F-4D97-AF65-F5344CB8AC3E}">
        <p14:creationId xmlns:p14="http://schemas.microsoft.com/office/powerpoint/2010/main" val="4061561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Garamond" panose="02020404030301010803" pitchFamily="18" charset="0"/>
              </a:rPr>
              <a:t>Trauma Informed Care: Stages and Symptoms of IPV</a:t>
            </a:r>
            <a:endParaRPr lang="en-US" dirty="0">
              <a:latin typeface="Garamond" panose="02020404030301010803" pitchFamily="18" charset="0"/>
            </a:endParaRPr>
          </a:p>
        </p:txBody>
      </p:sp>
    </p:spTree>
    <p:extLst>
      <p:ext uri="{BB962C8B-B14F-4D97-AF65-F5344CB8AC3E}">
        <p14:creationId xmlns:p14="http://schemas.microsoft.com/office/powerpoint/2010/main" val="1396822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5750"/>
            <a:ext cx="8686800" cy="857250"/>
          </a:xfrm>
        </p:spPr>
        <p:txBody>
          <a:bodyPr>
            <a:normAutofit/>
          </a:bodyPr>
          <a:lstStyle/>
          <a:p>
            <a:r>
              <a:rPr lang="en-US" dirty="0" smtClean="0"/>
              <a:t>Pathways and Health Effects of IPV</a:t>
            </a:r>
            <a:endParaRPr lang="en-US" dirty="0"/>
          </a:p>
        </p:txBody>
      </p:sp>
      <p:pic>
        <p:nvPicPr>
          <p:cNvPr id="1026" name="Picture 2"/>
          <p:cNvPicPr>
            <a:picLocks noGrp="1" noChangeAspect="1" noChangeArrowheads="1"/>
          </p:cNvPicPr>
          <p:nvPr>
            <p:ph idx="1"/>
          </p:nvPr>
        </p:nvPicPr>
        <p:blipFill>
          <a:blip r:embed="rId3" cstate="print"/>
          <a:srcRect l="28279" t="8980" r="28279" b="5706"/>
          <a:stretch>
            <a:fillRect/>
          </a:stretch>
        </p:blipFill>
        <p:spPr bwMode="auto">
          <a:xfrm>
            <a:off x="990600" y="971550"/>
            <a:ext cx="7467600" cy="3505200"/>
          </a:xfrm>
          <a:prstGeom prst="rect">
            <a:avLst/>
          </a:prstGeom>
          <a:noFill/>
          <a:ln w="6350">
            <a:solidFill>
              <a:schemeClr val="tx1"/>
            </a:solidFill>
            <a:miter lim="800000"/>
            <a:headEnd/>
            <a:tailEnd/>
          </a:ln>
        </p:spPr>
      </p:pic>
    </p:spTree>
    <p:extLst>
      <p:ext uri="{BB962C8B-B14F-4D97-AF65-F5344CB8AC3E}">
        <p14:creationId xmlns:p14="http://schemas.microsoft.com/office/powerpoint/2010/main" val="263877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lstStyle/>
          <a:p>
            <a:r>
              <a:rPr lang="en-US" dirty="0" smtClean="0">
                <a:cs typeface="Garamond"/>
              </a:rPr>
              <a:t>Mental Health Effects of IPV</a:t>
            </a:r>
            <a:endParaRPr lang="en-US" dirty="0">
              <a:cs typeface="Garamond"/>
            </a:endParaRPr>
          </a:p>
        </p:txBody>
      </p:sp>
      <p:sp>
        <p:nvSpPr>
          <p:cNvPr id="3" name="Content Placeholder 2"/>
          <p:cNvSpPr>
            <a:spLocks noGrp="1"/>
          </p:cNvSpPr>
          <p:nvPr>
            <p:ph idx="1"/>
          </p:nvPr>
        </p:nvSpPr>
        <p:spPr>
          <a:xfrm>
            <a:off x="228600" y="1047750"/>
            <a:ext cx="8458200" cy="3394472"/>
          </a:xfrm>
        </p:spPr>
        <p:txBody>
          <a:bodyPr>
            <a:normAutofit fontScale="70000" lnSpcReduction="20000"/>
          </a:bodyPr>
          <a:lstStyle/>
          <a:p>
            <a:pPr>
              <a:lnSpc>
                <a:spcPct val="90000"/>
              </a:lnSpc>
            </a:pPr>
            <a:r>
              <a:rPr lang="en-US" altLang="en-US" dirty="0" smtClean="0">
                <a:latin typeface="+mj-lt"/>
                <a:cs typeface="Garamond"/>
              </a:rPr>
              <a:t>PTSD</a:t>
            </a:r>
          </a:p>
          <a:p>
            <a:pPr>
              <a:lnSpc>
                <a:spcPct val="90000"/>
              </a:lnSpc>
            </a:pPr>
            <a:r>
              <a:rPr lang="en-US" altLang="en-US" dirty="0" smtClean="0">
                <a:latin typeface="+mj-lt"/>
                <a:cs typeface="Garamond"/>
              </a:rPr>
              <a:t>Depression and postpartum depression </a:t>
            </a:r>
          </a:p>
          <a:p>
            <a:pPr>
              <a:lnSpc>
                <a:spcPct val="90000"/>
              </a:lnSpc>
            </a:pPr>
            <a:r>
              <a:rPr lang="en-US" altLang="en-US" dirty="0" smtClean="0">
                <a:latin typeface="+mj-lt"/>
                <a:cs typeface="Garamond"/>
              </a:rPr>
              <a:t>Anxiety</a:t>
            </a:r>
          </a:p>
          <a:p>
            <a:pPr>
              <a:lnSpc>
                <a:spcPct val="90000"/>
              </a:lnSpc>
            </a:pPr>
            <a:r>
              <a:rPr lang="en-US" altLang="en-US" dirty="0" smtClean="0">
                <a:latin typeface="+mj-lt"/>
                <a:cs typeface="Garamond"/>
              </a:rPr>
              <a:t>Substance Use Disorder</a:t>
            </a:r>
          </a:p>
          <a:p>
            <a:pPr>
              <a:lnSpc>
                <a:spcPct val="90000"/>
              </a:lnSpc>
            </a:pPr>
            <a:r>
              <a:rPr lang="en-US" altLang="en-US" dirty="0" smtClean="0">
                <a:latin typeface="+mj-lt"/>
                <a:cs typeface="Garamond"/>
              </a:rPr>
              <a:t>Suicide/self harm</a:t>
            </a:r>
          </a:p>
          <a:p>
            <a:pPr>
              <a:lnSpc>
                <a:spcPct val="90000"/>
              </a:lnSpc>
            </a:pPr>
            <a:r>
              <a:rPr lang="en-US" altLang="en-US" dirty="0" smtClean="0">
                <a:latin typeface="+mj-lt"/>
                <a:cs typeface="Garamond"/>
              </a:rPr>
              <a:t>Sleep disorders</a:t>
            </a:r>
          </a:p>
          <a:p>
            <a:pPr>
              <a:lnSpc>
                <a:spcPct val="90000"/>
              </a:lnSpc>
            </a:pPr>
            <a:r>
              <a:rPr lang="en-US" altLang="en-US" dirty="0" smtClean="0">
                <a:latin typeface="+mj-lt"/>
                <a:cs typeface="Garamond"/>
              </a:rPr>
              <a:t>Poor self-perceived mental </a:t>
            </a:r>
            <a:r>
              <a:rPr lang="en-US" altLang="en-US" dirty="0" smtClean="0">
                <a:latin typeface="+mj-lt"/>
                <a:cs typeface="Garamond"/>
              </a:rPr>
              <a:t>health</a:t>
            </a:r>
          </a:p>
          <a:p>
            <a:pPr>
              <a:lnSpc>
                <a:spcPct val="90000"/>
              </a:lnSpc>
            </a:pPr>
            <a:r>
              <a:rPr lang="en-US" altLang="en-US" dirty="0" smtClean="0">
                <a:latin typeface="+mj-lt"/>
                <a:cs typeface="Garamond"/>
              </a:rPr>
              <a:t>Serious Mental Illness </a:t>
            </a:r>
            <a:endParaRPr lang="en-US" altLang="en-US" dirty="0" smtClean="0">
              <a:latin typeface="+mj-lt"/>
              <a:cs typeface="Garamond"/>
            </a:endParaRPr>
          </a:p>
          <a:p>
            <a:pPr>
              <a:lnSpc>
                <a:spcPct val="90000"/>
              </a:lnSpc>
            </a:pPr>
            <a:r>
              <a:rPr lang="en-US" altLang="en-US" dirty="0" smtClean="0">
                <a:latin typeface="+mj-lt"/>
                <a:cs typeface="Garamond"/>
              </a:rPr>
              <a:t>Comorbidity</a:t>
            </a:r>
          </a:p>
          <a:p>
            <a:pPr>
              <a:lnSpc>
                <a:spcPct val="90000"/>
              </a:lnSpc>
            </a:pPr>
            <a:r>
              <a:rPr lang="en-US" dirty="0">
                <a:latin typeface="+mj-lt"/>
                <a:cs typeface="Garamond"/>
              </a:rPr>
              <a:t>Those exposed to IPV were twice as likely to report new onsets of major mental health problems </a:t>
            </a:r>
            <a:r>
              <a:rPr lang="en-US" sz="2000" dirty="0">
                <a:latin typeface="+mj-lt"/>
                <a:cs typeface="Garamond"/>
              </a:rPr>
              <a:t>(Okuda et al, 2011)</a:t>
            </a:r>
            <a:endParaRPr lang="en-US" dirty="0">
              <a:latin typeface="+mj-lt"/>
            </a:endParaRPr>
          </a:p>
          <a:p>
            <a:pPr>
              <a:lnSpc>
                <a:spcPct val="90000"/>
              </a:lnSpc>
            </a:pPr>
            <a:endParaRPr lang="en-US" altLang="en-US" dirty="0" smtClean="0">
              <a:latin typeface="+mj-lt"/>
              <a:cs typeface="Garamond"/>
            </a:endParaRPr>
          </a:p>
          <a:p>
            <a:pPr>
              <a:lnSpc>
                <a:spcPct val="90000"/>
              </a:lnSpc>
            </a:pPr>
            <a:endParaRPr lang="en-US" altLang="en-US" dirty="0" smtClean="0">
              <a:latin typeface="+mj-lt"/>
              <a:cs typeface="Garamond"/>
            </a:endParaRPr>
          </a:p>
          <a:p>
            <a:pPr>
              <a:lnSpc>
                <a:spcPct val="90000"/>
              </a:lnSpc>
            </a:pPr>
            <a:endParaRPr lang="en-US" altLang="en-US" dirty="0" smtClean="0">
              <a:latin typeface="+mj-lt"/>
              <a:cs typeface="Garamond"/>
            </a:endParaRPr>
          </a:p>
        </p:txBody>
      </p:sp>
      <p:pic>
        <p:nvPicPr>
          <p:cNvPr id="4" name="Picture 3" descr="Woman in distress.jpg"/>
          <p:cNvPicPr>
            <a:picLocks noChangeAspect="1"/>
          </p:cNvPicPr>
          <p:nvPr/>
        </p:nvPicPr>
        <p:blipFill rotWithShape="1">
          <a:blip r:embed="rId3">
            <a:extLst>
              <a:ext uri="{28A0092B-C50C-407E-A947-70E740481C1C}">
                <a14:useLocalDpi xmlns:a14="http://schemas.microsoft.com/office/drawing/2010/main" val="0"/>
              </a:ext>
            </a:extLst>
          </a:blip>
          <a:srcRect l="29091"/>
          <a:stretch/>
        </p:blipFill>
        <p:spPr>
          <a:xfrm>
            <a:off x="5943600" y="1276350"/>
            <a:ext cx="2971800" cy="2357438"/>
          </a:xfrm>
          <a:prstGeom prst="rect">
            <a:avLst/>
          </a:prstGeom>
        </p:spPr>
      </p:pic>
    </p:spTree>
    <p:extLst>
      <p:ext uri="{BB962C8B-B14F-4D97-AF65-F5344CB8AC3E}">
        <p14:creationId xmlns:p14="http://schemas.microsoft.com/office/powerpoint/2010/main" val="35737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8" end="8"/>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9" end="9"/>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Prevalence </a:t>
            </a:r>
            <a:r>
              <a:rPr lang="en-US" dirty="0"/>
              <a:t>of PTSD</a:t>
            </a:r>
          </a:p>
        </p:txBody>
      </p:sp>
      <p:sp>
        <p:nvSpPr>
          <p:cNvPr id="4" name="Date Placeholder 3"/>
          <p:cNvSpPr>
            <a:spLocks noGrp="1"/>
          </p:cNvSpPr>
          <p:nvPr>
            <p:ph type="dt" sz="half" idx="10"/>
          </p:nvPr>
        </p:nvSpPr>
        <p:spPr/>
        <p:txBody>
          <a:bodyPr/>
          <a:lstStyle/>
          <a:p>
            <a:fld id="{DCD71EE1-8829-4E79-A40A-AA1E1CD2E5DC}" type="datetime1">
              <a:rPr lang="en-US" smtClean="0"/>
              <a:t>5/17/2016</a:t>
            </a:fld>
            <a:endParaRPr lang="en-US"/>
          </a:p>
        </p:txBody>
      </p:sp>
      <p:sp>
        <p:nvSpPr>
          <p:cNvPr id="5" name="Slide Number Placeholder 4"/>
          <p:cNvSpPr>
            <a:spLocks noGrp="1"/>
          </p:cNvSpPr>
          <p:nvPr>
            <p:ph type="sldNum" sz="quarter" idx="12"/>
          </p:nvPr>
        </p:nvSpPr>
        <p:spPr/>
        <p:txBody>
          <a:bodyPr/>
          <a:lstStyle/>
          <a:p>
            <a:fld id="{39FCBB41-ED3D-4A8D-A680-6F37BBFAF4DB}" type="slidenum">
              <a:rPr lang="en-US" smtClean="0"/>
              <a:pPr/>
              <a:t>9</a:t>
            </a:fld>
            <a:endParaRPr lang="en-US"/>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383" t="27695" r="48508" b="38454"/>
          <a:stretch/>
        </p:blipFill>
        <p:spPr bwMode="auto">
          <a:xfrm>
            <a:off x="1219200" y="971551"/>
            <a:ext cx="6400800" cy="3124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191000" y="4171950"/>
            <a:ext cx="3810000" cy="369332"/>
          </a:xfrm>
          <a:prstGeom prst="rect">
            <a:avLst/>
          </a:prstGeom>
          <a:noFill/>
        </p:spPr>
        <p:txBody>
          <a:bodyPr wrap="square" rtlCol="0">
            <a:spAutoFit/>
          </a:bodyPr>
          <a:lstStyle/>
          <a:p>
            <a:r>
              <a:rPr lang="en-US" dirty="0" smtClean="0"/>
              <a:t>Yehuda </a:t>
            </a:r>
            <a:r>
              <a:rPr lang="da-DK" dirty="0" smtClean="0"/>
              <a:t>et </a:t>
            </a:r>
            <a:r>
              <a:rPr lang="da-DK" dirty="0"/>
              <a:t>al, </a:t>
            </a:r>
            <a:r>
              <a:rPr lang="da-DK" dirty="0" smtClean="0"/>
              <a:t>Nat </a:t>
            </a:r>
            <a:r>
              <a:rPr lang="da-DK" dirty="0"/>
              <a:t>rev dis </a:t>
            </a:r>
            <a:r>
              <a:rPr lang="da-DK" dirty="0" smtClean="0"/>
              <a:t>primers, 2015</a:t>
            </a:r>
            <a:endParaRPr lang="en-US" dirty="0"/>
          </a:p>
        </p:txBody>
      </p:sp>
    </p:spTree>
    <p:extLst>
      <p:ext uri="{BB962C8B-B14F-4D97-AF65-F5344CB8AC3E}">
        <p14:creationId xmlns:p14="http://schemas.microsoft.com/office/powerpoint/2010/main" val="3968407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2" id="{6E7A2F95-8354-4A84-AD14-741D8C1A3256}" vid="{F07086EA-200F-4935-AEC0-5ABD67D9F088}"/>
    </a:ext>
  </a:ext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2" id="{6E7A2F95-8354-4A84-AD14-741D8C1A3256}" vid="{2107DBF3-E76A-488E-B7CA-669DBA45C5D1}"/>
    </a:ext>
  </a:ext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2" id="{6E7A2F95-8354-4A84-AD14-741D8C1A3256}" vid="{9660336C-C921-493A-BAF4-17D916C9C70B}"/>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2" id="{6E7A2F95-8354-4A84-AD14-741D8C1A3256}" vid="{8A002C08-92B0-4141-BC28-251598DD8C8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DE4E1FF2852C4AB94E009ECD2CE37F" ma:contentTypeVersion="1" ma:contentTypeDescription="Create a new document." ma:contentTypeScope="" ma:versionID="eb85edbaba29c6168d05838dd3bcaa64">
  <xsd:schema xmlns:xsd="http://www.w3.org/2001/XMLSchema" xmlns:xs="http://www.w3.org/2001/XMLSchema" xmlns:p="http://schemas.microsoft.com/office/2006/metadata/properties" xmlns:ns2="d7ba0638-ee3c-42f0-be76-41efb289a28a" targetNamespace="http://schemas.microsoft.com/office/2006/metadata/properties" ma:root="true" ma:fieldsID="0599839fb040190b03bf4f257d2257fd" ns2:_="">
    <xsd:import namespace="d7ba0638-ee3c-42f0-be76-41efb289a28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a0638-ee3c-42f0-be76-41efb289a2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5EBFF1-1AC8-41C7-A2AD-72D9C59AE1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ba0638-ee3c-42f0-be76-41efb289a2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73712F-8FAF-4E78-8CC0-FB8B33919E50}">
  <ds:schemaRefs>
    <ds:schemaRef ds:uri="http://schemas.microsoft.com/sharepoint/v3/contenttype/forms"/>
  </ds:schemaRefs>
</ds:datastoreItem>
</file>

<file path=customXml/itemProps3.xml><?xml version="1.0" encoding="utf-8"?>
<ds:datastoreItem xmlns:ds="http://schemas.openxmlformats.org/officeDocument/2006/customXml" ds:itemID="{B3F86441-E60D-4495-9820-50FFC7B27329}">
  <ds:schemaRef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dcmitype/"/>
    <ds:schemaRef ds:uri="d7ba0638-ee3c-42f0-be76-41efb289a28a"/>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NYS PowerPoint - Health &amp; Human Services - OMH</Template>
  <TotalTime>14378</TotalTime>
  <Words>8128</Words>
  <Application>Microsoft Office PowerPoint</Application>
  <PresentationFormat>On-screen Show (16:9)</PresentationFormat>
  <Paragraphs>770</Paragraphs>
  <Slides>39</Slides>
  <Notes>38</Notes>
  <HiddenSlides>0</HiddenSlides>
  <MMClips>0</MMClips>
  <ScaleCrop>false</ScaleCrop>
  <HeadingPairs>
    <vt:vector size="4" baseType="variant">
      <vt:variant>
        <vt:lpstr>Theme</vt:lpstr>
      </vt:variant>
      <vt:variant>
        <vt:i4>4</vt:i4>
      </vt:variant>
      <vt:variant>
        <vt:lpstr>Slide Titles</vt:lpstr>
      </vt:variant>
      <vt:variant>
        <vt:i4>39</vt:i4>
      </vt:variant>
    </vt:vector>
  </HeadingPairs>
  <TitlesOfParts>
    <vt:vector size="43" baseType="lpstr">
      <vt:lpstr>Cover Master</vt:lpstr>
      <vt:lpstr>Section Master</vt:lpstr>
      <vt:lpstr>Content Master</vt:lpstr>
      <vt:lpstr>2_Custom Design</vt:lpstr>
      <vt:lpstr>PowerPoint Presentation</vt:lpstr>
      <vt:lpstr>Outline</vt:lpstr>
      <vt:lpstr>What is Trauma</vt:lpstr>
      <vt:lpstr>Intimate Partner Violence</vt:lpstr>
      <vt:lpstr>Trauma Informed Model of Care</vt:lpstr>
      <vt:lpstr>PowerPoint Presentation</vt:lpstr>
      <vt:lpstr>Pathways and Health Effects of IPV</vt:lpstr>
      <vt:lpstr>Mental Health Effects of IPV</vt:lpstr>
      <vt:lpstr>The Prevalence of PTSD</vt:lpstr>
      <vt:lpstr>PowerPoint Presentation</vt:lpstr>
      <vt:lpstr>Intimate Partner Violence is Widespread</vt:lpstr>
      <vt:lpstr>National Lifetime Prevalence Rates of Violence by Race/Ethnicity </vt:lpstr>
      <vt:lpstr>Does Race/Ethnicity Matter?</vt:lpstr>
      <vt:lpstr>Limited Research on IPV in African Immigrants</vt:lpstr>
      <vt:lpstr>Studies on African Immigrant IPV</vt:lpstr>
      <vt:lpstr>African Immigrants Influx</vt:lpstr>
      <vt:lpstr>African Immigrants Influx</vt:lpstr>
      <vt:lpstr>Complexity of African Cultures</vt:lpstr>
      <vt:lpstr>PowerPoint Presentation</vt:lpstr>
      <vt:lpstr>Factors that Influence IPV in African Immigrant Communities</vt:lpstr>
      <vt:lpstr>Cultural Acceptability of Violence </vt:lpstr>
      <vt:lpstr>Social Isolation</vt:lpstr>
      <vt:lpstr>Immigrant/Refugee Status</vt:lpstr>
      <vt:lpstr>Lack of Financial Resources</vt:lpstr>
      <vt:lpstr>Ethnic Identification</vt:lpstr>
      <vt:lpstr>PowerPoint Presentation</vt:lpstr>
      <vt:lpstr>Culture and Trauma Informed Care</vt:lpstr>
      <vt:lpstr>Culturally Sensitive Interventions</vt:lpstr>
      <vt:lpstr>IPV Culturally Sensitive Questions</vt:lpstr>
      <vt:lpstr>Some Disclosure Questions</vt:lpstr>
      <vt:lpstr>When IPV is disclosed</vt:lpstr>
      <vt:lpstr>Cultural Appropriate Mental Health Screening</vt:lpstr>
      <vt:lpstr>Protective Factors and Healing</vt:lpstr>
      <vt:lpstr>Thank You</vt:lpstr>
      <vt:lpstr>PowerPoint Presentation</vt:lpstr>
      <vt:lpstr>Works Cited</vt:lpstr>
      <vt:lpstr>PowerPoint Presentation</vt:lpstr>
      <vt:lpstr>Complex Trauma</vt:lpstr>
      <vt:lpstr>PowerPoint Presentation</vt:lpstr>
    </vt:vector>
  </TitlesOfParts>
  <Company>NYS OMH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LeClaire</dc:creator>
  <cp:lastModifiedBy>Obianuju Berry</cp:lastModifiedBy>
  <cp:revision>108</cp:revision>
  <cp:lastPrinted>2016-04-11T00:10:09Z</cp:lastPrinted>
  <dcterms:created xsi:type="dcterms:W3CDTF">2015-01-30T21:44:40Z</dcterms:created>
  <dcterms:modified xsi:type="dcterms:W3CDTF">2016-05-17T22:15:23Z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0x01010007DE4E1FF2852C4AB94E009ECD2CE37F</vt:lpwstr>
  </property>
</Properties>
</file>